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335" r:id="rId3"/>
    <p:sldId id="293" r:id="rId4"/>
    <p:sldId id="336" r:id="rId5"/>
    <p:sldId id="352" r:id="rId6"/>
    <p:sldId id="294" r:id="rId7"/>
    <p:sldId id="305" r:id="rId8"/>
    <p:sldId id="304" r:id="rId9"/>
    <p:sldId id="306" r:id="rId10"/>
    <p:sldId id="308" r:id="rId11"/>
    <p:sldId id="312" r:id="rId12"/>
    <p:sldId id="338" r:id="rId13"/>
    <p:sldId id="340" r:id="rId14"/>
    <p:sldId id="341" r:id="rId15"/>
    <p:sldId id="343" r:id="rId16"/>
    <p:sldId id="345" r:id="rId17"/>
    <p:sldId id="342" r:id="rId18"/>
    <p:sldId id="330" r:id="rId19"/>
    <p:sldId id="296" r:id="rId20"/>
    <p:sldId id="346" r:id="rId21"/>
    <p:sldId id="329" r:id="rId22"/>
    <p:sldId id="347" r:id="rId23"/>
    <p:sldId id="348" r:id="rId24"/>
    <p:sldId id="349" r:id="rId25"/>
    <p:sldId id="350" r:id="rId26"/>
    <p:sldId id="351" r:id="rId27"/>
    <p:sldId id="298" r:id="rId28"/>
    <p:sldId id="332" r:id="rId29"/>
    <p:sldId id="297" r:id="rId30"/>
    <p:sldId id="32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18383"/>
    <a:srgbClr val="AB3F4B"/>
    <a:srgbClr val="95B5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60"/>
    <p:restoredTop sz="64658"/>
  </p:normalViewPr>
  <p:slideViewPr>
    <p:cSldViewPr snapToGrid="0" snapToObjects="1">
      <p:cViewPr varScale="1">
        <p:scale>
          <a:sx n="80" d="100"/>
          <a:sy n="80" d="100"/>
        </p:scale>
        <p:origin x="2208" y="17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D1DBFF-9FFA-B24C-856A-778DB3B3F366}" type="datetimeFigureOut">
              <a:rPr lang="en-US" smtClean="0"/>
              <a:t>3/19/25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720562-D68F-3640-B4EC-CC3B247110D2}" type="slidenum">
              <a:rPr lang="en-US" smtClean="0"/>
              <a:t>‹#›</a:t>
            </a:fld>
            <a:endParaRPr lang="en-US"/>
          </a:p>
        </p:txBody>
      </p:sp>
    </p:spTree>
    <p:extLst>
      <p:ext uri="{BB962C8B-B14F-4D97-AF65-F5344CB8AC3E}">
        <p14:creationId xmlns:p14="http://schemas.microsoft.com/office/powerpoint/2010/main" val="2520035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720562-D68F-3640-B4EC-CC3B247110D2}" type="slidenum">
              <a:rPr lang="en-US" smtClean="0"/>
              <a:t>1</a:t>
            </a:fld>
            <a:endParaRPr lang="en-US"/>
          </a:p>
        </p:txBody>
      </p:sp>
    </p:spTree>
    <p:extLst>
      <p:ext uri="{BB962C8B-B14F-4D97-AF65-F5344CB8AC3E}">
        <p14:creationId xmlns:p14="http://schemas.microsoft.com/office/powerpoint/2010/main" val="3310339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09509-F985-FB43-3205-85137ACC07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A53904-4BE3-6629-565D-B043A69D94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DBC612-17BC-F043-A6E9-12971E5FBE27}"/>
              </a:ext>
            </a:extLst>
          </p:cNvPr>
          <p:cNvSpPr>
            <a:spLocks noGrp="1"/>
          </p:cNvSpPr>
          <p:nvPr>
            <p:ph type="body" idx="1"/>
          </p:nvPr>
        </p:nvSpPr>
        <p:spPr/>
        <p:txBody>
          <a:bodyPr/>
          <a:lstStyle/>
          <a:p>
            <a:pPr marL="171450" indent="-171450">
              <a:buFontTx/>
              <a:buChar char="-"/>
            </a:pPr>
            <a:r>
              <a:rPr lang="en-US" dirty="0"/>
              <a:t>Maybe try to find paper that says correlated decoding works better with weird plaquettes </a:t>
            </a:r>
          </a:p>
          <a:p>
            <a:pPr marL="171450" indent="-171450">
              <a:buFontTx/>
              <a:buChar char="-"/>
            </a:pPr>
            <a:r>
              <a:rPr lang="en-US" dirty="0"/>
              <a:t>Correlated decoder will be good for elongated surface code with bias???</a:t>
            </a:r>
          </a:p>
          <a:p>
            <a:pPr marL="171450" indent="-171450">
              <a:buFontTx/>
              <a:buChar char="-"/>
            </a:pPr>
            <a:endParaRPr lang="en-US" dirty="0"/>
          </a:p>
          <a:p>
            <a:pPr marL="171450" indent="-171450">
              <a:buFontTx/>
              <a:buChar char="-"/>
            </a:pPr>
            <a:r>
              <a:rPr lang="en-US" dirty="0"/>
              <a:t>Don’t get as high of threshold in MWPM (18 vs 15% at no bias) because of Clifford deformations</a:t>
            </a:r>
          </a:p>
        </p:txBody>
      </p:sp>
      <p:sp>
        <p:nvSpPr>
          <p:cNvPr id="4" name="Slide Number Placeholder 3">
            <a:extLst>
              <a:ext uri="{FF2B5EF4-FFF2-40B4-BE49-F238E27FC236}">
                <a16:creationId xmlns:a16="http://schemas.microsoft.com/office/drawing/2014/main" id="{FAE906B6-F0C3-870D-99B3-701B4C69D678}"/>
              </a:ext>
            </a:extLst>
          </p:cNvPr>
          <p:cNvSpPr>
            <a:spLocks noGrp="1"/>
          </p:cNvSpPr>
          <p:nvPr>
            <p:ph type="sldNum" sz="quarter" idx="5"/>
          </p:nvPr>
        </p:nvSpPr>
        <p:spPr/>
        <p:txBody>
          <a:bodyPr/>
          <a:lstStyle/>
          <a:p>
            <a:fld id="{D2720562-D68F-3640-B4EC-CC3B247110D2}" type="slidenum">
              <a:rPr lang="en-US" smtClean="0"/>
              <a:t>12</a:t>
            </a:fld>
            <a:endParaRPr lang="en-US"/>
          </a:p>
        </p:txBody>
      </p:sp>
    </p:spTree>
    <p:extLst>
      <p:ext uri="{BB962C8B-B14F-4D97-AF65-F5344CB8AC3E}">
        <p14:creationId xmlns:p14="http://schemas.microsoft.com/office/powerpoint/2010/main" val="9945904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1ADD87-327E-7792-A3A6-83CA775E85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218855-E1A3-6AD8-5157-96A58045F7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D4DABD-A34D-5D6F-88B6-9BA1A25DEB28}"/>
              </a:ext>
            </a:extLst>
          </p:cNvPr>
          <p:cNvSpPr>
            <a:spLocks noGrp="1"/>
          </p:cNvSpPr>
          <p:nvPr>
            <p:ph type="body" idx="1"/>
          </p:nvPr>
        </p:nvSpPr>
        <p:spPr/>
        <p:txBody>
          <a:bodyPr/>
          <a:lstStyle/>
          <a:p>
            <a:r>
              <a:rPr lang="en-US" dirty="0"/>
              <a:t>In 2014, </a:t>
            </a:r>
            <a:r>
              <a:rPr lang="en-US" dirty="0" err="1"/>
              <a:t>Delfosse</a:t>
            </a:r>
            <a:r>
              <a:rPr lang="en-US" dirty="0"/>
              <a:t> and Tillich developed a way to use correlations between X and Z errors to change the standard depolarizing channel to an erasure channel. They describe the method in the paper here, but essentially, one takes a syndrome on the </a:t>
            </a:r>
            <a:r>
              <a:rPr lang="en-US" dirty="0" err="1"/>
              <a:t>toric</a:t>
            </a:r>
            <a:r>
              <a:rPr lang="en-US" dirty="0"/>
              <a:t> code(a), uses it to identify and correct X errors, label those errors as erased edges, and remove them from the match graph for Z errors. For an erasure channel, knowing that an X error has occurred on an edge makes </a:t>
            </a:r>
          </a:p>
          <a:p>
            <a:r>
              <a:rPr lang="en-US" dirty="0"/>
              <a:t>Works well on </a:t>
            </a:r>
            <a:r>
              <a:rPr lang="en-US" dirty="0" err="1"/>
              <a:t>toric</a:t>
            </a:r>
            <a:r>
              <a:rPr lang="en-US" dirty="0"/>
              <a:t> code</a:t>
            </a:r>
          </a:p>
          <a:p>
            <a:r>
              <a:rPr lang="en-US" dirty="0"/>
              <a:t>Could work with the compass codes to ‘extend’ their thresholds at higher noise bias</a:t>
            </a:r>
          </a:p>
          <a:p>
            <a:endParaRPr lang="en-US" dirty="0"/>
          </a:p>
          <a:p>
            <a:endParaRPr lang="en-US" dirty="0"/>
          </a:p>
          <a:p>
            <a:r>
              <a:rPr lang="en-US" dirty="0"/>
              <a:t>What is the advantage of correlated decoding?</a:t>
            </a:r>
          </a:p>
          <a:p>
            <a:pPr marL="171450" indent="-171450">
              <a:buFontTx/>
              <a:buChar char="-"/>
            </a:pPr>
            <a:r>
              <a:rPr lang="en-US" dirty="0"/>
              <a:t>Y errors have correlation between X and Z</a:t>
            </a:r>
          </a:p>
          <a:p>
            <a:pPr marL="171450" indent="-171450">
              <a:buFontTx/>
              <a:buChar char="-"/>
            </a:pPr>
            <a:r>
              <a:rPr lang="en-US" dirty="0"/>
              <a:t>Correlated decoding takes advantage of these correlations by considering the Y decoding first</a:t>
            </a:r>
          </a:p>
          <a:p>
            <a:endParaRPr lang="en-US" dirty="0"/>
          </a:p>
        </p:txBody>
      </p:sp>
      <p:sp>
        <p:nvSpPr>
          <p:cNvPr id="4" name="Slide Number Placeholder 3">
            <a:extLst>
              <a:ext uri="{FF2B5EF4-FFF2-40B4-BE49-F238E27FC236}">
                <a16:creationId xmlns:a16="http://schemas.microsoft.com/office/drawing/2014/main" id="{4DAD3E24-4316-35B8-A328-9774980099F2}"/>
              </a:ext>
            </a:extLst>
          </p:cNvPr>
          <p:cNvSpPr>
            <a:spLocks noGrp="1"/>
          </p:cNvSpPr>
          <p:nvPr>
            <p:ph type="sldNum" sz="quarter" idx="5"/>
          </p:nvPr>
        </p:nvSpPr>
        <p:spPr/>
        <p:txBody>
          <a:bodyPr/>
          <a:lstStyle/>
          <a:p>
            <a:fld id="{D2720562-D68F-3640-B4EC-CC3B247110D2}" type="slidenum">
              <a:rPr lang="en-US" smtClean="0"/>
              <a:t>13</a:t>
            </a:fld>
            <a:endParaRPr lang="en-US"/>
          </a:p>
        </p:txBody>
      </p:sp>
    </p:spTree>
    <p:extLst>
      <p:ext uri="{BB962C8B-B14F-4D97-AF65-F5344CB8AC3E}">
        <p14:creationId xmlns:p14="http://schemas.microsoft.com/office/powerpoint/2010/main" val="4080681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A2E5B-1205-3733-CF0D-29EDA7F7CA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23AE19-35C0-8A73-BE36-E8E8CBEB27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1A06D0-07F8-146D-DD2B-0810E4444649}"/>
              </a:ext>
            </a:extLst>
          </p:cNvPr>
          <p:cNvSpPr>
            <a:spLocks noGrp="1"/>
          </p:cNvSpPr>
          <p:nvPr>
            <p:ph type="body" idx="1"/>
          </p:nvPr>
        </p:nvSpPr>
        <p:spPr/>
        <p:txBody>
          <a:bodyPr/>
          <a:lstStyle/>
          <a:p>
            <a:r>
              <a:rPr lang="en-US" dirty="0"/>
              <a:t>In 2014, </a:t>
            </a:r>
            <a:r>
              <a:rPr lang="en-US" dirty="0" err="1"/>
              <a:t>Delfosse</a:t>
            </a:r>
            <a:r>
              <a:rPr lang="en-US" dirty="0"/>
              <a:t> and Tillich developed a way to use correlations between X and Z errors to change the standard depolarizing channel to an erasure channel. They describe the method in the paper here, but essentially, one takes a syndrome on the </a:t>
            </a:r>
            <a:r>
              <a:rPr lang="en-US" dirty="0" err="1"/>
              <a:t>toric</a:t>
            </a:r>
            <a:r>
              <a:rPr lang="en-US" dirty="0"/>
              <a:t> code(a), uses it to identify and correct X errors, label those errors as erased edges, and remove them from the match graph for Z errors. For an erasure channel, knowing that an X error has occurred on an edge makes </a:t>
            </a:r>
          </a:p>
          <a:p>
            <a:r>
              <a:rPr lang="en-US" dirty="0"/>
              <a:t>Works well on </a:t>
            </a:r>
            <a:r>
              <a:rPr lang="en-US" dirty="0" err="1"/>
              <a:t>toric</a:t>
            </a:r>
            <a:r>
              <a:rPr lang="en-US" dirty="0"/>
              <a:t> code</a:t>
            </a:r>
          </a:p>
          <a:p>
            <a:r>
              <a:rPr lang="en-US" dirty="0"/>
              <a:t>Could work with the compass codes to ‘extend’ their thresholds at higher noise bias</a:t>
            </a:r>
          </a:p>
          <a:p>
            <a:endParaRPr lang="en-US" dirty="0"/>
          </a:p>
        </p:txBody>
      </p:sp>
      <p:sp>
        <p:nvSpPr>
          <p:cNvPr id="4" name="Slide Number Placeholder 3">
            <a:extLst>
              <a:ext uri="{FF2B5EF4-FFF2-40B4-BE49-F238E27FC236}">
                <a16:creationId xmlns:a16="http://schemas.microsoft.com/office/drawing/2014/main" id="{4239F1BD-7AAB-744B-E6B5-BB528E9A50A3}"/>
              </a:ext>
            </a:extLst>
          </p:cNvPr>
          <p:cNvSpPr>
            <a:spLocks noGrp="1"/>
          </p:cNvSpPr>
          <p:nvPr>
            <p:ph type="sldNum" sz="quarter" idx="5"/>
          </p:nvPr>
        </p:nvSpPr>
        <p:spPr/>
        <p:txBody>
          <a:bodyPr/>
          <a:lstStyle/>
          <a:p>
            <a:fld id="{D2720562-D68F-3640-B4EC-CC3B247110D2}" type="slidenum">
              <a:rPr lang="en-US" smtClean="0"/>
              <a:t>14</a:t>
            </a:fld>
            <a:endParaRPr lang="en-US"/>
          </a:p>
        </p:txBody>
      </p:sp>
    </p:spTree>
    <p:extLst>
      <p:ext uri="{BB962C8B-B14F-4D97-AF65-F5344CB8AC3E}">
        <p14:creationId xmlns:p14="http://schemas.microsoft.com/office/powerpoint/2010/main" val="3327462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3CA0D-5589-F911-C0A3-66D72A5762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A90C96-C4A0-62F1-04EF-97EA513102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56ABCA-2C65-CA79-18B9-6ADFF30F0F01}"/>
              </a:ext>
            </a:extLst>
          </p:cNvPr>
          <p:cNvSpPr>
            <a:spLocks noGrp="1"/>
          </p:cNvSpPr>
          <p:nvPr>
            <p:ph type="body" idx="1"/>
          </p:nvPr>
        </p:nvSpPr>
        <p:spPr/>
        <p:txBody>
          <a:bodyPr/>
          <a:lstStyle/>
          <a:p>
            <a:r>
              <a:rPr lang="en-US" dirty="0"/>
              <a:t>In 2014, </a:t>
            </a:r>
            <a:r>
              <a:rPr lang="en-US" dirty="0" err="1"/>
              <a:t>Delfosse</a:t>
            </a:r>
            <a:r>
              <a:rPr lang="en-US" dirty="0"/>
              <a:t> and Tillich developed a way to use correlations between X and Z errors to change the standard depolarizing channel to an erasure channel. They describe the method in the paper here, but essentially, one takes a syndrome on the </a:t>
            </a:r>
            <a:r>
              <a:rPr lang="en-US" dirty="0" err="1"/>
              <a:t>toric</a:t>
            </a:r>
            <a:r>
              <a:rPr lang="en-US" dirty="0"/>
              <a:t> code(a), uses it to identify and correct X errors, label those errors as erased edges, and remove them from the match graph for Z errors. For an erasure channel, knowing that an X error has occurred on an edge makes </a:t>
            </a:r>
          </a:p>
          <a:p>
            <a:r>
              <a:rPr lang="en-US" dirty="0"/>
              <a:t>Works well on </a:t>
            </a:r>
            <a:r>
              <a:rPr lang="en-US" dirty="0" err="1"/>
              <a:t>toric</a:t>
            </a:r>
            <a:r>
              <a:rPr lang="en-US" dirty="0"/>
              <a:t> code</a:t>
            </a:r>
          </a:p>
          <a:p>
            <a:r>
              <a:rPr lang="en-US" dirty="0"/>
              <a:t>Could work with the compass codes to ‘extend’ their thresholds at higher noise bias</a:t>
            </a:r>
          </a:p>
          <a:p>
            <a:endParaRPr lang="en-US" dirty="0"/>
          </a:p>
        </p:txBody>
      </p:sp>
      <p:sp>
        <p:nvSpPr>
          <p:cNvPr id="4" name="Slide Number Placeholder 3">
            <a:extLst>
              <a:ext uri="{FF2B5EF4-FFF2-40B4-BE49-F238E27FC236}">
                <a16:creationId xmlns:a16="http://schemas.microsoft.com/office/drawing/2014/main" id="{9E0F7A7F-8A8E-A2F9-BE5B-2AB0E1BD025B}"/>
              </a:ext>
            </a:extLst>
          </p:cNvPr>
          <p:cNvSpPr>
            <a:spLocks noGrp="1"/>
          </p:cNvSpPr>
          <p:nvPr>
            <p:ph type="sldNum" sz="quarter" idx="5"/>
          </p:nvPr>
        </p:nvSpPr>
        <p:spPr/>
        <p:txBody>
          <a:bodyPr/>
          <a:lstStyle/>
          <a:p>
            <a:fld id="{D2720562-D68F-3640-B4EC-CC3B247110D2}" type="slidenum">
              <a:rPr lang="en-US" smtClean="0"/>
              <a:t>15</a:t>
            </a:fld>
            <a:endParaRPr lang="en-US"/>
          </a:p>
        </p:txBody>
      </p:sp>
    </p:spTree>
    <p:extLst>
      <p:ext uri="{BB962C8B-B14F-4D97-AF65-F5344CB8AC3E}">
        <p14:creationId xmlns:p14="http://schemas.microsoft.com/office/powerpoint/2010/main" val="26908252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A6200-21DE-03F6-7ECC-C12DBD2BD5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E8701B-1DCE-7287-6F2E-BB20046D2E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2027F6-D0A0-1212-7644-AE70BF48173F}"/>
              </a:ext>
            </a:extLst>
          </p:cNvPr>
          <p:cNvSpPr>
            <a:spLocks noGrp="1"/>
          </p:cNvSpPr>
          <p:nvPr>
            <p:ph type="body" idx="1"/>
          </p:nvPr>
        </p:nvSpPr>
        <p:spPr/>
        <p:txBody>
          <a:bodyPr/>
          <a:lstStyle/>
          <a:p>
            <a:r>
              <a:rPr lang="en-US" dirty="0"/>
              <a:t>In 2014, </a:t>
            </a:r>
            <a:r>
              <a:rPr lang="en-US" dirty="0" err="1"/>
              <a:t>Delfosse</a:t>
            </a:r>
            <a:r>
              <a:rPr lang="en-US" dirty="0"/>
              <a:t> and Tillich developed a way to use correlations between X and Z errors to change the standard depolarizing channel to an erasure channel. They describe the method in the paper here, but essentially, one takes a syndrome on the </a:t>
            </a:r>
            <a:r>
              <a:rPr lang="en-US" dirty="0" err="1"/>
              <a:t>toric</a:t>
            </a:r>
            <a:r>
              <a:rPr lang="en-US" dirty="0"/>
              <a:t> code(a), uses it to identify and correct X errors, label those errors as erased edges, and remove them from the match graph for Z errors. For an erasure channel, knowing that an X error has occurred on an edge makes </a:t>
            </a:r>
          </a:p>
          <a:p>
            <a:r>
              <a:rPr lang="en-US" dirty="0"/>
              <a:t>Works well on </a:t>
            </a:r>
            <a:r>
              <a:rPr lang="en-US" dirty="0" err="1"/>
              <a:t>toric</a:t>
            </a:r>
            <a:r>
              <a:rPr lang="en-US" dirty="0"/>
              <a:t> code</a:t>
            </a:r>
          </a:p>
          <a:p>
            <a:r>
              <a:rPr lang="en-US" dirty="0"/>
              <a:t>Could work with the compass codes to ‘extend’ their thresholds at higher noise bias</a:t>
            </a:r>
          </a:p>
          <a:p>
            <a:endParaRPr lang="en-US" dirty="0"/>
          </a:p>
          <a:p>
            <a:endParaRPr lang="en-US" dirty="0"/>
          </a:p>
          <a:p>
            <a:r>
              <a:rPr lang="en-US" dirty="0"/>
              <a:t>Set to zero using log </a:t>
            </a:r>
            <a:r>
              <a:rPr lang="en-US" dirty="0" err="1"/>
              <a:t>likehood</a:t>
            </a:r>
            <a:r>
              <a:rPr lang="en-US" dirty="0"/>
              <a:t> </a:t>
            </a:r>
          </a:p>
          <a:p>
            <a:endParaRPr lang="en-US" dirty="0"/>
          </a:p>
        </p:txBody>
      </p:sp>
      <p:sp>
        <p:nvSpPr>
          <p:cNvPr id="4" name="Slide Number Placeholder 3">
            <a:extLst>
              <a:ext uri="{FF2B5EF4-FFF2-40B4-BE49-F238E27FC236}">
                <a16:creationId xmlns:a16="http://schemas.microsoft.com/office/drawing/2014/main" id="{61B9883B-354D-CD86-31BC-7A01F58EBB82}"/>
              </a:ext>
            </a:extLst>
          </p:cNvPr>
          <p:cNvSpPr>
            <a:spLocks noGrp="1"/>
          </p:cNvSpPr>
          <p:nvPr>
            <p:ph type="sldNum" sz="quarter" idx="5"/>
          </p:nvPr>
        </p:nvSpPr>
        <p:spPr/>
        <p:txBody>
          <a:bodyPr/>
          <a:lstStyle/>
          <a:p>
            <a:fld id="{D2720562-D68F-3640-B4EC-CC3B247110D2}" type="slidenum">
              <a:rPr lang="en-US" smtClean="0"/>
              <a:t>16</a:t>
            </a:fld>
            <a:endParaRPr lang="en-US"/>
          </a:p>
        </p:txBody>
      </p:sp>
    </p:spTree>
    <p:extLst>
      <p:ext uri="{BB962C8B-B14F-4D97-AF65-F5344CB8AC3E}">
        <p14:creationId xmlns:p14="http://schemas.microsoft.com/office/powerpoint/2010/main" val="2384227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C2419-B5C4-32C9-E87A-F1CB2F8AA9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5EB887-EAD9-9045-68F1-37255188ED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6657B2-C841-049D-2191-28BA14753746}"/>
              </a:ext>
            </a:extLst>
          </p:cNvPr>
          <p:cNvSpPr>
            <a:spLocks noGrp="1"/>
          </p:cNvSpPr>
          <p:nvPr>
            <p:ph type="body" idx="1"/>
          </p:nvPr>
        </p:nvSpPr>
        <p:spPr/>
        <p:txBody>
          <a:bodyPr/>
          <a:lstStyle/>
          <a:p>
            <a:r>
              <a:rPr lang="en-US" dirty="0"/>
              <a:t>In 2014, </a:t>
            </a:r>
            <a:r>
              <a:rPr lang="en-US" dirty="0" err="1"/>
              <a:t>Delfosse</a:t>
            </a:r>
            <a:r>
              <a:rPr lang="en-US" dirty="0"/>
              <a:t> and Tillich developed a way to use correlations between X and Z errors to change the standard depolarizing channel to an erasure channel. They describe the method in the paper here, but essentially, one takes a syndrome on the </a:t>
            </a:r>
            <a:r>
              <a:rPr lang="en-US" dirty="0" err="1"/>
              <a:t>toric</a:t>
            </a:r>
            <a:r>
              <a:rPr lang="en-US" dirty="0"/>
              <a:t> code(a), uses it to identify and correct X errors, label those errors as erased edges, and remove them from the match graph for Z errors. For an erasure channel, knowing that an X error has occurred on an edge makes </a:t>
            </a:r>
          </a:p>
          <a:p>
            <a:r>
              <a:rPr lang="en-US" dirty="0"/>
              <a:t>Works well on </a:t>
            </a:r>
            <a:r>
              <a:rPr lang="en-US" dirty="0" err="1"/>
              <a:t>toric</a:t>
            </a:r>
            <a:r>
              <a:rPr lang="en-US" dirty="0"/>
              <a:t> code</a:t>
            </a:r>
          </a:p>
          <a:p>
            <a:r>
              <a:rPr lang="en-US" dirty="0"/>
              <a:t>Could work with the compass codes to ‘extend’ their thresholds at higher noise bias</a:t>
            </a:r>
          </a:p>
          <a:p>
            <a:endParaRPr lang="en-US" dirty="0"/>
          </a:p>
        </p:txBody>
      </p:sp>
      <p:sp>
        <p:nvSpPr>
          <p:cNvPr id="4" name="Slide Number Placeholder 3">
            <a:extLst>
              <a:ext uri="{FF2B5EF4-FFF2-40B4-BE49-F238E27FC236}">
                <a16:creationId xmlns:a16="http://schemas.microsoft.com/office/drawing/2014/main" id="{B8FF6693-76D2-158C-35FF-49CE72FDFD1C}"/>
              </a:ext>
            </a:extLst>
          </p:cNvPr>
          <p:cNvSpPr>
            <a:spLocks noGrp="1"/>
          </p:cNvSpPr>
          <p:nvPr>
            <p:ph type="sldNum" sz="quarter" idx="5"/>
          </p:nvPr>
        </p:nvSpPr>
        <p:spPr/>
        <p:txBody>
          <a:bodyPr/>
          <a:lstStyle/>
          <a:p>
            <a:fld id="{D2720562-D68F-3640-B4EC-CC3B247110D2}" type="slidenum">
              <a:rPr lang="en-US" smtClean="0"/>
              <a:t>17</a:t>
            </a:fld>
            <a:endParaRPr lang="en-US"/>
          </a:p>
        </p:txBody>
      </p:sp>
    </p:spTree>
    <p:extLst>
      <p:ext uri="{BB962C8B-B14F-4D97-AF65-F5344CB8AC3E}">
        <p14:creationId xmlns:p14="http://schemas.microsoft.com/office/powerpoint/2010/main" val="1290104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would correlated decoding help with noise bias</a:t>
            </a:r>
          </a:p>
          <a:p>
            <a:endParaRPr lang="en-US" dirty="0"/>
          </a:p>
        </p:txBody>
      </p:sp>
      <p:sp>
        <p:nvSpPr>
          <p:cNvPr id="4" name="Slide Number Placeholder 3"/>
          <p:cNvSpPr>
            <a:spLocks noGrp="1"/>
          </p:cNvSpPr>
          <p:nvPr>
            <p:ph type="sldNum" sz="quarter" idx="5"/>
          </p:nvPr>
        </p:nvSpPr>
        <p:spPr/>
        <p:txBody>
          <a:bodyPr/>
          <a:lstStyle/>
          <a:p>
            <a:fld id="{D2720562-D68F-3640-B4EC-CC3B247110D2}" type="slidenum">
              <a:rPr lang="en-US" smtClean="0"/>
              <a:t>18</a:t>
            </a:fld>
            <a:endParaRPr lang="en-US"/>
          </a:p>
        </p:txBody>
      </p:sp>
    </p:spTree>
    <p:extLst>
      <p:ext uri="{BB962C8B-B14F-4D97-AF65-F5344CB8AC3E}">
        <p14:creationId xmlns:p14="http://schemas.microsoft.com/office/powerpoint/2010/main" val="19670591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use the correlated decoder on the compass codes, we find that the threshold of the correlated decoding does much better than the regular decoding. However, at high noise bias, we don’t notice benefits. This does make some sense – at high bias, there are fewer X errors, so we lose benefits of correcting X errors and then Z errors since there is less correlated information. At low bias, there is more benefit because there are many more X errors that inform Z correction.</a:t>
            </a:r>
          </a:p>
          <a:p>
            <a:endParaRPr lang="en-US" dirty="0"/>
          </a:p>
          <a:p>
            <a:r>
              <a:rPr lang="en-US" dirty="0" err="1"/>
              <a:t>Pthr_corr</a:t>
            </a:r>
            <a:r>
              <a:rPr lang="en-US" dirty="0"/>
              <a:t> = 23.55%, </a:t>
            </a:r>
            <a:r>
              <a:rPr lang="en-US" dirty="0" err="1"/>
              <a:t>Pth</a:t>
            </a:r>
            <a:r>
              <a:rPr lang="en-US" dirty="0"/>
              <a:t> = 8% (multiple crossing) l=4 eta 0.5 XZ</a:t>
            </a:r>
          </a:p>
          <a:p>
            <a:r>
              <a:rPr lang="en-US" dirty="0" err="1"/>
              <a:t>Pth_corr</a:t>
            </a:r>
            <a:r>
              <a:rPr lang="en-US" dirty="0"/>
              <a:t> = 19.2%, </a:t>
            </a:r>
            <a:r>
              <a:rPr lang="en-US" dirty="0" err="1"/>
              <a:t>pth</a:t>
            </a:r>
            <a:r>
              <a:rPr lang="en-US" dirty="0"/>
              <a:t> = 12% l=3 eta 0.5  XZ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Pth_corr</a:t>
            </a:r>
            <a:r>
              <a:rPr lang="en-US" dirty="0"/>
              <a:t> = 30%, </a:t>
            </a:r>
            <a:r>
              <a:rPr lang="en-US" dirty="0" err="1"/>
              <a:t>pth</a:t>
            </a:r>
            <a:r>
              <a:rPr lang="en-US" dirty="0"/>
              <a:t> = 21% l=6 eta 0.5  XZ</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4.06 12.66</a:t>
            </a:r>
          </a:p>
          <a:p>
            <a:endParaRPr lang="en-US" dirty="0"/>
          </a:p>
          <a:p>
            <a:endParaRPr lang="en-US" dirty="0"/>
          </a:p>
          <a:p>
            <a:endParaRPr lang="en-US" dirty="0"/>
          </a:p>
          <a:p>
            <a:r>
              <a:rPr lang="en-US" dirty="0"/>
              <a:t>Q – do I talk about multiple crossings? The benefits of corr. Decoding are more at higher l, but that might be because of the multi-crossing weirdness</a:t>
            </a:r>
          </a:p>
        </p:txBody>
      </p:sp>
      <p:sp>
        <p:nvSpPr>
          <p:cNvPr id="4" name="Slide Number Placeholder 3"/>
          <p:cNvSpPr>
            <a:spLocks noGrp="1"/>
          </p:cNvSpPr>
          <p:nvPr>
            <p:ph type="sldNum" sz="quarter" idx="5"/>
          </p:nvPr>
        </p:nvSpPr>
        <p:spPr/>
        <p:txBody>
          <a:bodyPr/>
          <a:lstStyle/>
          <a:p>
            <a:fld id="{D2720562-D68F-3640-B4EC-CC3B247110D2}" type="slidenum">
              <a:rPr lang="en-US" smtClean="0"/>
              <a:t>19</a:t>
            </a:fld>
            <a:endParaRPr lang="en-US"/>
          </a:p>
        </p:txBody>
      </p:sp>
    </p:spTree>
    <p:extLst>
      <p:ext uri="{BB962C8B-B14F-4D97-AF65-F5344CB8AC3E}">
        <p14:creationId xmlns:p14="http://schemas.microsoft.com/office/powerpoint/2010/main" val="8141051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74F81-9C4A-8E3C-D0E5-7D223AF297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47EB13-5ADB-582E-DF9A-7F0A109DF3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A491B7-69AB-9027-EAA5-0C0F3446F7C5}"/>
              </a:ext>
            </a:extLst>
          </p:cNvPr>
          <p:cNvSpPr>
            <a:spLocks noGrp="1"/>
          </p:cNvSpPr>
          <p:nvPr>
            <p:ph type="body" idx="1"/>
          </p:nvPr>
        </p:nvSpPr>
        <p:spPr/>
        <p:txBody>
          <a:bodyPr/>
          <a:lstStyle/>
          <a:p>
            <a:r>
              <a:rPr lang="en-US" dirty="0"/>
              <a:t>If we use the correlated decoder on the compass codes, we find that the threshold of the correlated decoding does much better than the regular decoding. However, at high noise bias, we don’t notice benefits. This does make some sense – at high bias, there are fewer X errors, so we lose benefits of correcting X errors and then Z errors since there is less correlated information. At low bias, there is more benefit because there are many more X errors that inform Z correction.</a:t>
            </a:r>
          </a:p>
          <a:p>
            <a:endParaRPr lang="en-US" dirty="0"/>
          </a:p>
          <a:p>
            <a:r>
              <a:rPr lang="en-US" dirty="0" err="1"/>
              <a:t>Pthr_corr</a:t>
            </a:r>
            <a:r>
              <a:rPr lang="en-US" dirty="0"/>
              <a:t> = 23.55%, </a:t>
            </a:r>
            <a:r>
              <a:rPr lang="en-US" dirty="0" err="1"/>
              <a:t>Pth</a:t>
            </a:r>
            <a:r>
              <a:rPr lang="en-US" dirty="0"/>
              <a:t> = 8% (multiple crossing) l=4 eta 0.5 XZ</a:t>
            </a:r>
          </a:p>
          <a:p>
            <a:r>
              <a:rPr lang="en-US" dirty="0" err="1"/>
              <a:t>Pth_corr</a:t>
            </a:r>
            <a:r>
              <a:rPr lang="en-US" dirty="0"/>
              <a:t> = 19.2%, </a:t>
            </a:r>
            <a:r>
              <a:rPr lang="en-US" dirty="0" err="1"/>
              <a:t>pth</a:t>
            </a:r>
            <a:r>
              <a:rPr lang="en-US" dirty="0"/>
              <a:t> = 12% l=3 eta 0.5  XZ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Pth_corr</a:t>
            </a:r>
            <a:r>
              <a:rPr lang="en-US" dirty="0"/>
              <a:t> = 30%, </a:t>
            </a:r>
            <a:r>
              <a:rPr lang="en-US" dirty="0" err="1"/>
              <a:t>pth</a:t>
            </a:r>
            <a:r>
              <a:rPr lang="en-US" dirty="0"/>
              <a:t> = 21% l=6 eta 0.5  XZ</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4.06 12.66</a:t>
            </a:r>
          </a:p>
          <a:p>
            <a:endParaRPr lang="en-US" dirty="0"/>
          </a:p>
          <a:p>
            <a:endParaRPr lang="en-US" dirty="0"/>
          </a:p>
          <a:p>
            <a:endParaRPr lang="en-US" dirty="0"/>
          </a:p>
          <a:p>
            <a:r>
              <a:rPr lang="en-US" dirty="0"/>
              <a:t>Q – do I talk about multiple crossings? The benefits of corr. Decoding are more at higher l, but that might be because of the multi-crossing weirdness</a:t>
            </a:r>
          </a:p>
        </p:txBody>
      </p:sp>
      <p:sp>
        <p:nvSpPr>
          <p:cNvPr id="4" name="Slide Number Placeholder 3">
            <a:extLst>
              <a:ext uri="{FF2B5EF4-FFF2-40B4-BE49-F238E27FC236}">
                <a16:creationId xmlns:a16="http://schemas.microsoft.com/office/drawing/2014/main" id="{C7F184B8-7A19-98D6-EA49-523856795A40}"/>
              </a:ext>
            </a:extLst>
          </p:cNvPr>
          <p:cNvSpPr>
            <a:spLocks noGrp="1"/>
          </p:cNvSpPr>
          <p:nvPr>
            <p:ph type="sldNum" sz="quarter" idx="5"/>
          </p:nvPr>
        </p:nvSpPr>
        <p:spPr/>
        <p:txBody>
          <a:bodyPr/>
          <a:lstStyle/>
          <a:p>
            <a:fld id="{D2720562-D68F-3640-B4EC-CC3B247110D2}" type="slidenum">
              <a:rPr lang="en-US" smtClean="0"/>
              <a:t>20</a:t>
            </a:fld>
            <a:endParaRPr lang="en-US"/>
          </a:p>
        </p:txBody>
      </p:sp>
    </p:spTree>
    <p:extLst>
      <p:ext uri="{BB962C8B-B14F-4D97-AF65-F5344CB8AC3E}">
        <p14:creationId xmlns:p14="http://schemas.microsoft.com/office/powerpoint/2010/main" val="5265869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45D237-C572-246A-96AD-D9BA968780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D1A24A-4E86-7F56-9E9E-9EFC311D73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FE9482-95C0-D1ED-7EE7-76F7CC29A37F}"/>
              </a:ext>
            </a:extLst>
          </p:cNvPr>
          <p:cNvSpPr>
            <a:spLocks noGrp="1"/>
          </p:cNvSpPr>
          <p:nvPr>
            <p:ph type="body" idx="1"/>
          </p:nvPr>
        </p:nvSpPr>
        <p:spPr/>
        <p:txBody>
          <a:bodyPr/>
          <a:lstStyle/>
          <a:p>
            <a:r>
              <a:rPr lang="en-US" dirty="0"/>
              <a:t>If we use the correlated decoder on the compass codes, we find that the threshold of the correlated decoding does much better than the regular decoding. However, at high noise bias, we don’t notice benefits. This does make some sense – at high bias, there are fewer X errors, so we lose benefits of correcting X errors and then Z errors since there is less correlated information. At low bias, there is more benefit because there are many more X errors that inform Z correction.</a:t>
            </a:r>
          </a:p>
          <a:p>
            <a:endParaRPr lang="en-US" dirty="0"/>
          </a:p>
          <a:p>
            <a:r>
              <a:rPr lang="en-US" dirty="0" err="1"/>
              <a:t>Pthr_corr</a:t>
            </a:r>
            <a:r>
              <a:rPr lang="en-US" dirty="0"/>
              <a:t> = 23.55%, </a:t>
            </a:r>
            <a:r>
              <a:rPr lang="en-US" dirty="0" err="1"/>
              <a:t>Pth</a:t>
            </a:r>
            <a:r>
              <a:rPr lang="en-US" dirty="0"/>
              <a:t> = 8% (multiple crossing) l=4 eta 0.5 XZ</a:t>
            </a:r>
          </a:p>
          <a:p>
            <a:r>
              <a:rPr lang="en-US" dirty="0" err="1"/>
              <a:t>Pth_corr</a:t>
            </a:r>
            <a:r>
              <a:rPr lang="en-US" dirty="0"/>
              <a:t> = 19.2%, </a:t>
            </a:r>
            <a:r>
              <a:rPr lang="en-US" dirty="0" err="1"/>
              <a:t>pth</a:t>
            </a:r>
            <a:r>
              <a:rPr lang="en-US" dirty="0"/>
              <a:t> = 12% l=3 eta 0.5  XZ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Pth_corr</a:t>
            </a:r>
            <a:r>
              <a:rPr lang="en-US" dirty="0"/>
              <a:t> = 30%, </a:t>
            </a:r>
            <a:r>
              <a:rPr lang="en-US" dirty="0" err="1"/>
              <a:t>pth</a:t>
            </a:r>
            <a:r>
              <a:rPr lang="en-US" dirty="0"/>
              <a:t> = 21% l=6 eta 0.5  XZ</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4.06 12.66</a:t>
            </a:r>
          </a:p>
          <a:p>
            <a:endParaRPr lang="en-US" dirty="0"/>
          </a:p>
          <a:p>
            <a:endParaRPr lang="en-US" dirty="0"/>
          </a:p>
          <a:p>
            <a:endParaRPr lang="en-US" dirty="0"/>
          </a:p>
          <a:p>
            <a:r>
              <a:rPr lang="en-US" dirty="0"/>
              <a:t>Q – do I talk about multiple crossings? The benefits of corr. Decoding are more at higher l, but that might be because of the multi-crossing weirdness</a:t>
            </a:r>
          </a:p>
        </p:txBody>
      </p:sp>
      <p:sp>
        <p:nvSpPr>
          <p:cNvPr id="4" name="Slide Number Placeholder 3">
            <a:extLst>
              <a:ext uri="{FF2B5EF4-FFF2-40B4-BE49-F238E27FC236}">
                <a16:creationId xmlns:a16="http://schemas.microsoft.com/office/drawing/2014/main" id="{1BE79041-2CF3-B405-26A0-246D93714F26}"/>
              </a:ext>
            </a:extLst>
          </p:cNvPr>
          <p:cNvSpPr>
            <a:spLocks noGrp="1"/>
          </p:cNvSpPr>
          <p:nvPr>
            <p:ph type="sldNum" sz="quarter" idx="5"/>
          </p:nvPr>
        </p:nvSpPr>
        <p:spPr/>
        <p:txBody>
          <a:bodyPr/>
          <a:lstStyle/>
          <a:p>
            <a:fld id="{D2720562-D68F-3640-B4EC-CC3B247110D2}" type="slidenum">
              <a:rPr lang="en-US" smtClean="0"/>
              <a:t>22</a:t>
            </a:fld>
            <a:endParaRPr lang="en-US"/>
          </a:p>
        </p:txBody>
      </p:sp>
    </p:spTree>
    <p:extLst>
      <p:ext uri="{BB962C8B-B14F-4D97-AF65-F5344CB8AC3E}">
        <p14:creationId xmlns:p14="http://schemas.microsoft.com/office/powerpoint/2010/main" val="4151449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Codesign error correction!</a:t>
            </a:r>
          </a:p>
          <a:p>
            <a:r>
              <a:rPr lang="en-US" dirty="0"/>
              <a:t>- See dephasing errors more commonly </a:t>
            </a:r>
          </a:p>
        </p:txBody>
      </p:sp>
      <p:sp>
        <p:nvSpPr>
          <p:cNvPr id="4" name="Slide Number Placeholder 3"/>
          <p:cNvSpPr>
            <a:spLocks noGrp="1"/>
          </p:cNvSpPr>
          <p:nvPr>
            <p:ph type="sldNum" sz="quarter" idx="5"/>
          </p:nvPr>
        </p:nvSpPr>
        <p:spPr/>
        <p:txBody>
          <a:bodyPr/>
          <a:lstStyle/>
          <a:p>
            <a:fld id="{D2720562-D68F-3640-B4EC-CC3B247110D2}" type="slidenum">
              <a:rPr lang="en-US" smtClean="0"/>
              <a:t>2</a:t>
            </a:fld>
            <a:endParaRPr lang="en-US"/>
          </a:p>
        </p:txBody>
      </p:sp>
    </p:spTree>
    <p:extLst>
      <p:ext uri="{BB962C8B-B14F-4D97-AF65-F5344CB8AC3E}">
        <p14:creationId xmlns:p14="http://schemas.microsoft.com/office/powerpoint/2010/main" val="9194883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5F25F-E3C7-2028-DE4F-4144D21C45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01F613-490A-C710-8D83-3A425F6C0B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4FF9D6-5F8E-E1DD-DBC2-A04484E6CA68}"/>
              </a:ext>
            </a:extLst>
          </p:cNvPr>
          <p:cNvSpPr>
            <a:spLocks noGrp="1"/>
          </p:cNvSpPr>
          <p:nvPr>
            <p:ph type="body" idx="1"/>
          </p:nvPr>
        </p:nvSpPr>
        <p:spPr/>
        <p:txBody>
          <a:bodyPr/>
          <a:lstStyle/>
          <a:p>
            <a:r>
              <a:rPr lang="en-US" dirty="0"/>
              <a:t>If we use the correlated decoder on the compass codes, we find that the threshold of the correlated decoding does much better than the regular decoding. However, at high noise bias, we don’t notice benefits. This does make some sense – at high bias, there are fewer X errors, so we lose benefits of correcting X errors and then Z errors since there is less correlated information. At low bias, there is more benefit because there are many more X errors that inform Z correction.</a:t>
            </a:r>
          </a:p>
          <a:p>
            <a:endParaRPr lang="en-US" dirty="0"/>
          </a:p>
          <a:p>
            <a:r>
              <a:rPr lang="en-US" dirty="0" err="1"/>
              <a:t>Pthr_corr</a:t>
            </a:r>
            <a:r>
              <a:rPr lang="en-US" dirty="0"/>
              <a:t> = 23.55%, </a:t>
            </a:r>
            <a:r>
              <a:rPr lang="en-US" dirty="0" err="1"/>
              <a:t>Pth</a:t>
            </a:r>
            <a:r>
              <a:rPr lang="en-US" dirty="0"/>
              <a:t> = 8% (multiple crossing) l=4 eta 0.5 XZ</a:t>
            </a:r>
          </a:p>
          <a:p>
            <a:r>
              <a:rPr lang="en-US" dirty="0" err="1"/>
              <a:t>Pth_corr</a:t>
            </a:r>
            <a:r>
              <a:rPr lang="en-US" dirty="0"/>
              <a:t> = 19.2%, </a:t>
            </a:r>
            <a:r>
              <a:rPr lang="en-US" dirty="0" err="1"/>
              <a:t>pth</a:t>
            </a:r>
            <a:r>
              <a:rPr lang="en-US" dirty="0"/>
              <a:t> = 12% l=3 eta 0.5  XZ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Pth_corr</a:t>
            </a:r>
            <a:r>
              <a:rPr lang="en-US" dirty="0"/>
              <a:t> = 30%, </a:t>
            </a:r>
            <a:r>
              <a:rPr lang="en-US" dirty="0" err="1"/>
              <a:t>pth</a:t>
            </a:r>
            <a:r>
              <a:rPr lang="en-US" dirty="0"/>
              <a:t> = 21% l=6 eta 0.5  XZ</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4.06 12.66</a:t>
            </a:r>
          </a:p>
          <a:p>
            <a:endParaRPr lang="en-US" dirty="0"/>
          </a:p>
          <a:p>
            <a:r>
              <a:rPr lang="en-US" dirty="0"/>
              <a:t>L = 2 – 14 regular, 16 correlated</a:t>
            </a:r>
          </a:p>
          <a:p>
            <a:r>
              <a:rPr lang="en-US" dirty="0"/>
              <a:t>L = 3 – 11 r, 17 correlated</a:t>
            </a:r>
          </a:p>
          <a:p>
            <a:r>
              <a:rPr lang="en-US" dirty="0"/>
              <a:t>L = 4 – 8 r, 14 </a:t>
            </a:r>
            <a:r>
              <a:rPr lang="en-US" dirty="0" err="1"/>
              <a:t>corr</a:t>
            </a:r>
            <a:endParaRPr lang="en-US" dirty="0"/>
          </a:p>
          <a:p>
            <a:r>
              <a:rPr lang="en-US" dirty="0"/>
              <a:t>L = 5 – 6 r, 11 </a:t>
            </a:r>
            <a:r>
              <a:rPr lang="en-US" dirty="0" err="1"/>
              <a:t>corr</a:t>
            </a:r>
            <a:endParaRPr lang="en-US" dirty="0"/>
          </a:p>
          <a:p>
            <a:r>
              <a:rPr lang="en-US" dirty="0"/>
              <a:t>L = 6 – 5 r, 9 </a:t>
            </a:r>
            <a:r>
              <a:rPr lang="en-US" dirty="0" err="1"/>
              <a:t>corr</a:t>
            </a:r>
            <a:r>
              <a:rPr lang="en-US" dirty="0"/>
              <a:t> </a:t>
            </a:r>
          </a:p>
          <a:p>
            <a:endParaRPr lang="en-US" dirty="0"/>
          </a:p>
          <a:p>
            <a:r>
              <a:rPr lang="en-US" dirty="0"/>
              <a:t>Q – do I talk about multiple crossings? The benefits of corr. Decoding are more at higher l, but that might be because of the multi-crossing weirdness</a:t>
            </a:r>
          </a:p>
        </p:txBody>
      </p:sp>
      <p:sp>
        <p:nvSpPr>
          <p:cNvPr id="4" name="Slide Number Placeholder 3">
            <a:extLst>
              <a:ext uri="{FF2B5EF4-FFF2-40B4-BE49-F238E27FC236}">
                <a16:creationId xmlns:a16="http://schemas.microsoft.com/office/drawing/2014/main" id="{59C200C7-DC48-6F9C-4FFE-B92A35F6E2DF}"/>
              </a:ext>
            </a:extLst>
          </p:cNvPr>
          <p:cNvSpPr>
            <a:spLocks noGrp="1"/>
          </p:cNvSpPr>
          <p:nvPr>
            <p:ph type="sldNum" sz="quarter" idx="5"/>
          </p:nvPr>
        </p:nvSpPr>
        <p:spPr/>
        <p:txBody>
          <a:bodyPr/>
          <a:lstStyle/>
          <a:p>
            <a:fld id="{D2720562-D68F-3640-B4EC-CC3B247110D2}" type="slidenum">
              <a:rPr lang="en-US" smtClean="0"/>
              <a:t>23</a:t>
            </a:fld>
            <a:endParaRPr lang="en-US"/>
          </a:p>
        </p:txBody>
      </p:sp>
    </p:spTree>
    <p:extLst>
      <p:ext uri="{BB962C8B-B14F-4D97-AF65-F5344CB8AC3E}">
        <p14:creationId xmlns:p14="http://schemas.microsoft.com/office/powerpoint/2010/main" val="10913484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577607-C1CF-4F22-27CF-03C847A0A3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318CA0-9D39-52B2-E90F-9949AE51D7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E3D18F-0534-7290-DDE6-146B6F072A6A}"/>
              </a:ext>
            </a:extLst>
          </p:cNvPr>
          <p:cNvSpPr>
            <a:spLocks noGrp="1"/>
          </p:cNvSpPr>
          <p:nvPr>
            <p:ph type="body" idx="1"/>
          </p:nvPr>
        </p:nvSpPr>
        <p:spPr/>
        <p:txBody>
          <a:bodyPr/>
          <a:lstStyle/>
          <a:p>
            <a:r>
              <a:rPr lang="en-US" dirty="0"/>
              <a:t>If we use the correlated decoder on the compass codes, we find that the threshold of the correlated decoding does much better than the regular decoding. However, at high noise bias, we don’t notice benefits. This does make some sense – at high bias, there are fewer X errors, so we lose benefits of correcting X errors and then Z errors since there is less correlated information. At low bias, there is more benefit because there are many more X errors that inform Z correction.</a:t>
            </a:r>
          </a:p>
          <a:p>
            <a:endParaRPr lang="en-US" dirty="0"/>
          </a:p>
          <a:p>
            <a:r>
              <a:rPr lang="en-US" dirty="0" err="1"/>
              <a:t>Pthr_corr</a:t>
            </a:r>
            <a:r>
              <a:rPr lang="en-US" dirty="0"/>
              <a:t> = 23.55%, </a:t>
            </a:r>
            <a:r>
              <a:rPr lang="en-US" dirty="0" err="1"/>
              <a:t>Pth</a:t>
            </a:r>
            <a:r>
              <a:rPr lang="en-US" dirty="0"/>
              <a:t> = 8% (multiple crossing) l=4 eta 0.5 XZ</a:t>
            </a:r>
          </a:p>
          <a:p>
            <a:r>
              <a:rPr lang="en-US" dirty="0" err="1"/>
              <a:t>Pth_corr</a:t>
            </a:r>
            <a:r>
              <a:rPr lang="en-US" dirty="0"/>
              <a:t> = 19.2%, </a:t>
            </a:r>
            <a:r>
              <a:rPr lang="en-US" dirty="0" err="1"/>
              <a:t>pth</a:t>
            </a:r>
            <a:r>
              <a:rPr lang="en-US" dirty="0"/>
              <a:t> = 12% l=3 eta 0.5  XZ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Pth_corr</a:t>
            </a:r>
            <a:r>
              <a:rPr lang="en-US" dirty="0"/>
              <a:t> = 30%, </a:t>
            </a:r>
            <a:r>
              <a:rPr lang="en-US" dirty="0" err="1"/>
              <a:t>pth</a:t>
            </a:r>
            <a:r>
              <a:rPr lang="en-US" dirty="0"/>
              <a:t> = 21% l=6 eta 0.5  XZ</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4.06 12.66</a:t>
            </a:r>
          </a:p>
          <a:p>
            <a:endParaRPr lang="en-US" dirty="0"/>
          </a:p>
          <a:p>
            <a:endParaRPr lang="en-US" dirty="0"/>
          </a:p>
          <a:p>
            <a:endParaRPr lang="en-US" dirty="0"/>
          </a:p>
          <a:p>
            <a:r>
              <a:rPr lang="en-US" dirty="0"/>
              <a:t>Q – do I talk about multiple crossings? The benefits of corr. Decoding are more at higher l, but that might be because of the multi-crossing weirdness</a:t>
            </a:r>
          </a:p>
        </p:txBody>
      </p:sp>
      <p:sp>
        <p:nvSpPr>
          <p:cNvPr id="4" name="Slide Number Placeholder 3">
            <a:extLst>
              <a:ext uri="{FF2B5EF4-FFF2-40B4-BE49-F238E27FC236}">
                <a16:creationId xmlns:a16="http://schemas.microsoft.com/office/drawing/2014/main" id="{D189AF85-F9D2-7992-C61E-51540547875E}"/>
              </a:ext>
            </a:extLst>
          </p:cNvPr>
          <p:cNvSpPr>
            <a:spLocks noGrp="1"/>
          </p:cNvSpPr>
          <p:nvPr>
            <p:ph type="sldNum" sz="quarter" idx="5"/>
          </p:nvPr>
        </p:nvSpPr>
        <p:spPr/>
        <p:txBody>
          <a:bodyPr/>
          <a:lstStyle/>
          <a:p>
            <a:fld id="{D2720562-D68F-3640-B4EC-CC3B247110D2}" type="slidenum">
              <a:rPr lang="en-US" smtClean="0"/>
              <a:t>24</a:t>
            </a:fld>
            <a:endParaRPr lang="en-US"/>
          </a:p>
        </p:txBody>
      </p:sp>
    </p:spTree>
    <p:extLst>
      <p:ext uri="{BB962C8B-B14F-4D97-AF65-F5344CB8AC3E}">
        <p14:creationId xmlns:p14="http://schemas.microsoft.com/office/powerpoint/2010/main" val="19252074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FD886-5EA2-100D-6403-08D3F69651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D579D-AABD-B061-ACA2-540FBEEB79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884B91-2C74-280A-3D2D-BC4F1F214016}"/>
              </a:ext>
            </a:extLst>
          </p:cNvPr>
          <p:cNvSpPr>
            <a:spLocks noGrp="1"/>
          </p:cNvSpPr>
          <p:nvPr>
            <p:ph type="body" idx="1"/>
          </p:nvPr>
        </p:nvSpPr>
        <p:spPr/>
        <p:txBody>
          <a:bodyPr/>
          <a:lstStyle/>
          <a:p>
            <a:r>
              <a:rPr lang="en-US" dirty="0"/>
              <a:t>If we use the correlated decoder on the compass codes, we find that the threshold of the correlated decoding does much better than the regular decoding. However, at high noise bias, we don’t notice benefits. This does make some sense – at high bias, there are fewer X errors, so we lose benefits of correcting X errors and then Z errors since there is less correlated information. At low bias, there is more benefit because there are many more X errors that inform Z correction.</a:t>
            </a:r>
          </a:p>
          <a:p>
            <a:endParaRPr lang="en-US" dirty="0"/>
          </a:p>
          <a:p>
            <a:r>
              <a:rPr lang="en-US" dirty="0" err="1"/>
              <a:t>Pthr_corr</a:t>
            </a:r>
            <a:r>
              <a:rPr lang="en-US" dirty="0"/>
              <a:t> = 23.55%, </a:t>
            </a:r>
            <a:r>
              <a:rPr lang="en-US" dirty="0" err="1"/>
              <a:t>Pth</a:t>
            </a:r>
            <a:r>
              <a:rPr lang="en-US" dirty="0"/>
              <a:t> = 8% (multiple crossing) l=4 eta 0.5 XZ</a:t>
            </a:r>
          </a:p>
          <a:p>
            <a:r>
              <a:rPr lang="en-US" dirty="0" err="1"/>
              <a:t>Pth_corr</a:t>
            </a:r>
            <a:r>
              <a:rPr lang="en-US" dirty="0"/>
              <a:t> = 19.2%, </a:t>
            </a:r>
            <a:r>
              <a:rPr lang="en-US" dirty="0" err="1"/>
              <a:t>pth</a:t>
            </a:r>
            <a:r>
              <a:rPr lang="en-US" dirty="0"/>
              <a:t> = 12% l=3 eta 0.5  XZ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Pth_corr</a:t>
            </a:r>
            <a:r>
              <a:rPr lang="en-US" dirty="0"/>
              <a:t> = 30%, </a:t>
            </a:r>
            <a:r>
              <a:rPr lang="en-US" dirty="0" err="1"/>
              <a:t>pth</a:t>
            </a:r>
            <a:r>
              <a:rPr lang="en-US" dirty="0"/>
              <a:t> = 21% l=6 eta 0.5  XZ</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4.06 12.66</a:t>
            </a:r>
          </a:p>
          <a:p>
            <a:endParaRPr lang="en-US" dirty="0"/>
          </a:p>
          <a:p>
            <a:endParaRPr lang="en-US" dirty="0"/>
          </a:p>
          <a:p>
            <a:endParaRPr lang="en-US" dirty="0"/>
          </a:p>
          <a:p>
            <a:r>
              <a:rPr lang="en-US" dirty="0"/>
              <a:t>Q – do I talk about multiple crossings? The benefits of corr. Decoding are more at higher l, but that might be because of the multi-crossing weirdness</a:t>
            </a:r>
          </a:p>
          <a:p>
            <a:endParaRPr lang="en-US" dirty="0"/>
          </a:p>
        </p:txBody>
      </p:sp>
      <p:sp>
        <p:nvSpPr>
          <p:cNvPr id="4" name="Slide Number Placeholder 3">
            <a:extLst>
              <a:ext uri="{FF2B5EF4-FFF2-40B4-BE49-F238E27FC236}">
                <a16:creationId xmlns:a16="http://schemas.microsoft.com/office/drawing/2014/main" id="{5CCF4D22-B321-FBB9-737F-E81BC5D90510}"/>
              </a:ext>
            </a:extLst>
          </p:cNvPr>
          <p:cNvSpPr>
            <a:spLocks noGrp="1"/>
          </p:cNvSpPr>
          <p:nvPr>
            <p:ph type="sldNum" sz="quarter" idx="5"/>
          </p:nvPr>
        </p:nvSpPr>
        <p:spPr/>
        <p:txBody>
          <a:bodyPr/>
          <a:lstStyle/>
          <a:p>
            <a:fld id="{D2720562-D68F-3640-B4EC-CC3B247110D2}" type="slidenum">
              <a:rPr lang="en-US" smtClean="0"/>
              <a:t>25</a:t>
            </a:fld>
            <a:endParaRPr lang="en-US"/>
          </a:p>
        </p:txBody>
      </p:sp>
    </p:spTree>
    <p:extLst>
      <p:ext uri="{BB962C8B-B14F-4D97-AF65-F5344CB8AC3E}">
        <p14:creationId xmlns:p14="http://schemas.microsoft.com/office/powerpoint/2010/main" val="8504186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720562-D68F-3640-B4EC-CC3B247110D2}" type="slidenum">
              <a:rPr lang="en-US" smtClean="0"/>
              <a:t>27</a:t>
            </a:fld>
            <a:endParaRPr lang="en-US"/>
          </a:p>
        </p:txBody>
      </p:sp>
    </p:spTree>
    <p:extLst>
      <p:ext uri="{BB962C8B-B14F-4D97-AF65-F5344CB8AC3E}">
        <p14:creationId xmlns:p14="http://schemas.microsoft.com/office/powerpoint/2010/main" val="32361968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may be having issues at higher noise biases because of the high weight Z stabilizers in the compass code. So, though we add information about the X errors using the correlated decoder through correlations, we may have reached a threshold where we can’t get much better than the current thresholds for high noise bias. We can add information missing from the high weight stabilizers by combining the XZZX surface code with the compass codes. This looks like applying a Hadamard on the weight 4 X stabilizers. These are the yellow dots. This way, we exchange a little information in the high weight Z stabilizers for information in the X stabilizers. This will also improve our decoder. The MWPM decoder for the XZZX surface code looks like the decoder for a repetition code, wrapped through the stabilizers. This pattern continues for the Clifford deformed compass codes. Since the repetition code performs optimally at infinite noise bias, we hope this will increase the thresholds at higher biases without losing too much information about Z errors for the correlated decoder.</a:t>
            </a:r>
          </a:p>
        </p:txBody>
      </p:sp>
      <p:sp>
        <p:nvSpPr>
          <p:cNvPr id="4" name="Slide Number Placeholder 3"/>
          <p:cNvSpPr>
            <a:spLocks noGrp="1"/>
          </p:cNvSpPr>
          <p:nvPr>
            <p:ph type="sldNum" sz="quarter" idx="5"/>
          </p:nvPr>
        </p:nvSpPr>
        <p:spPr/>
        <p:txBody>
          <a:bodyPr/>
          <a:lstStyle/>
          <a:p>
            <a:fld id="{D2720562-D68F-3640-B4EC-CC3B247110D2}" type="slidenum">
              <a:rPr lang="en-US" smtClean="0"/>
              <a:t>29</a:t>
            </a:fld>
            <a:endParaRPr lang="en-US"/>
          </a:p>
        </p:txBody>
      </p:sp>
    </p:spTree>
    <p:extLst>
      <p:ext uri="{BB962C8B-B14F-4D97-AF65-F5344CB8AC3E}">
        <p14:creationId xmlns:p14="http://schemas.microsoft.com/office/powerpoint/2010/main" val="31972514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55AA4-C538-AF8B-B6E1-72BCA23209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320F0E-90DD-7D53-1C1E-4C67553975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330BFA-B4DB-2C37-25EB-B25F78D959E9}"/>
              </a:ext>
            </a:extLst>
          </p:cNvPr>
          <p:cNvSpPr>
            <a:spLocks noGrp="1"/>
          </p:cNvSpPr>
          <p:nvPr>
            <p:ph type="body" idx="1"/>
          </p:nvPr>
        </p:nvSpPr>
        <p:spPr/>
        <p:txBody>
          <a:bodyPr/>
          <a:lstStyle/>
          <a:p>
            <a:r>
              <a:rPr lang="en-US" dirty="0"/>
              <a:t>We may be having issues at higher noise biases because of the high weight Z stabilizers in the compass code. So, though we add information about the X errors using the correlated decoder through correlations, we may have reached a threshold where we can’t get much better than the current thresholds for high noise bias. We can add information missing from the high weight stabilizers by combining the XZZX surface code with the compass codes. This looks like applying a Hadamard on the weight 4 X stabilizers. These are the yellow dots. This way, we exchange a little information in the high weight Z stabilizers for information in the X stabilizers. This will also improve our decoder. The MWPM decoder for the XZZX surface code looks like the decoder for a repetition code, wrapped through the stabilizers. This pattern continues for the Clifford deformed compass codes. Since the repetition code performs optimally at infinite noise bias, we hope this will increase the thresholds at higher biases without losing too much information about Z errors for the correlated decoder.</a:t>
            </a:r>
          </a:p>
        </p:txBody>
      </p:sp>
      <p:sp>
        <p:nvSpPr>
          <p:cNvPr id="4" name="Slide Number Placeholder 3">
            <a:extLst>
              <a:ext uri="{FF2B5EF4-FFF2-40B4-BE49-F238E27FC236}">
                <a16:creationId xmlns:a16="http://schemas.microsoft.com/office/drawing/2014/main" id="{168B4C16-ED12-7EC0-A72A-C6660404FB40}"/>
              </a:ext>
            </a:extLst>
          </p:cNvPr>
          <p:cNvSpPr>
            <a:spLocks noGrp="1"/>
          </p:cNvSpPr>
          <p:nvPr>
            <p:ph type="sldNum" sz="quarter" idx="5"/>
          </p:nvPr>
        </p:nvSpPr>
        <p:spPr/>
        <p:txBody>
          <a:bodyPr/>
          <a:lstStyle/>
          <a:p>
            <a:fld id="{D2720562-D68F-3640-B4EC-CC3B247110D2}" type="slidenum">
              <a:rPr lang="en-US" smtClean="0"/>
              <a:t>30</a:t>
            </a:fld>
            <a:endParaRPr lang="en-US"/>
          </a:p>
        </p:txBody>
      </p:sp>
    </p:spTree>
    <p:extLst>
      <p:ext uri="{BB962C8B-B14F-4D97-AF65-F5344CB8AC3E}">
        <p14:creationId xmlns:p14="http://schemas.microsoft.com/office/powerpoint/2010/main" val="2581655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model this using a standard depolarizing channel, with added noise bias. To reflect the prevalence of Z errors, the noise bias eta is defined as the ratio of Z errors to the X and Y errors.</a:t>
            </a:r>
          </a:p>
        </p:txBody>
      </p:sp>
      <p:sp>
        <p:nvSpPr>
          <p:cNvPr id="4" name="Slide Number Placeholder 3"/>
          <p:cNvSpPr>
            <a:spLocks noGrp="1"/>
          </p:cNvSpPr>
          <p:nvPr>
            <p:ph type="sldNum" sz="quarter" idx="5"/>
          </p:nvPr>
        </p:nvSpPr>
        <p:spPr/>
        <p:txBody>
          <a:bodyPr/>
          <a:lstStyle/>
          <a:p>
            <a:fld id="{D2720562-D68F-3640-B4EC-CC3B247110D2}" type="slidenum">
              <a:rPr lang="en-US" smtClean="0"/>
              <a:t>3</a:t>
            </a:fld>
            <a:endParaRPr lang="en-US"/>
          </a:p>
        </p:txBody>
      </p:sp>
    </p:spTree>
    <p:extLst>
      <p:ext uri="{BB962C8B-B14F-4D97-AF65-F5344CB8AC3E}">
        <p14:creationId xmlns:p14="http://schemas.microsoft.com/office/powerpoint/2010/main" val="1249142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first, we can use compass codes to aid us with noise bias issues. Elongated compass codes are created by ‘stretching’ out the Z stabilizers on the rotated surface code. Here is what that will look like, with each boundary consisting of two qubit plaquettes. The red are the Z stabilizers, the blue are the X stabilizers.</a:t>
            </a:r>
          </a:p>
          <a:p>
            <a:r>
              <a:rPr lang="en-US" dirty="0"/>
              <a:t>What are compass codes</a:t>
            </a:r>
          </a:p>
          <a:p>
            <a:r>
              <a:rPr lang="en-US" dirty="0"/>
              <a:t>Why are they good for high noise biases</a:t>
            </a:r>
          </a:p>
          <a:p>
            <a:r>
              <a:rPr lang="en-US" dirty="0"/>
              <a:t>Why do they need to be improved</a:t>
            </a:r>
          </a:p>
          <a:p>
            <a:endParaRPr lang="en-US" dirty="0"/>
          </a:p>
        </p:txBody>
      </p:sp>
      <p:sp>
        <p:nvSpPr>
          <p:cNvPr id="4" name="Slide Number Placeholder 3"/>
          <p:cNvSpPr>
            <a:spLocks noGrp="1"/>
          </p:cNvSpPr>
          <p:nvPr>
            <p:ph type="sldNum" sz="quarter" idx="5"/>
          </p:nvPr>
        </p:nvSpPr>
        <p:spPr/>
        <p:txBody>
          <a:bodyPr/>
          <a:lstStyle/>
          <a:p>
            <a:fld id="{D2720562-D68F-3640-B4EC-CC3B247110D2}" type="slidenum">
              <a:rPr lang="en-US" smtClean="0"/>
              <a:t>6</a:t>
            </a:fld>
            <a:endParaRPr lang="en-US"/>
          </a:p>
        </p:txBody>
      </p:sp>
    </p:spTree>
    <p:extLst>
      <p:ext uri="{BB962C8B-B14F-4D97-AF65-F5344CB8AC3E}">
        <p14:creationId xmlns:p14="http://schemas.microsoft.com/office/powerpoint/2010/main" val="3618485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1703F8-844C-AD73-75D3-D87A552EDF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9256B5-457C-6CD6-3875-450B969D6B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4AC5BD-4387-3718-B814-B71C9E7CE69F}"/>
              </a:ext>
            </a:extLst>
          </p:cNvPr>
          <p:cNvSpPr>
            <a:spLocks noGrp="1"/>
          </p:cNvSpPr>
          <p:nvPr>
            <p:ph type="body" idx="1"/>
          </p:nvPr>
        </p:nvSpPr>
        <p:spPr/>
        <p:txBody>
          <a:bodyPr/>
          <a:lstStyle/>
          <a:p>
            <a:r>
              <a:rPr lang="en-US" dirty="0"/>
              <a:t>So first, we can use compass codes to aid us with noise bias issues. Elongated compass codes are created by ‘stretching’ out the Z stabilizers on the rotated surface code. Here is what that will look like, with each boundary consisting of two qubit plaquettes. The red are the Z stabilizers, the blue are the X stabilizers.</a:t>
            </a:r>
          </a:p>
          <a:p>
            <a:r>
              <a:rPr lang="en-US" dirty="0"/>
              <a:t>What are compass codes</a:t>
            </a:r>
          </a:p>
          <a:p>
            <a:r>
              <a:rPr lang="en-US" dirty="0"/>
              <a:t>Why are they good for high noise biases</a:t>
            </a:r>
          </a:p>
          <a:p>
            <a:r>
              <a:rPr lang="en-US" dirty="0"/>
              <a:t>Why do they need to be improved</a:t>
            </a:r>
          </a:p>
          <a:p>
            <a:endParaRPr lang="en-US" dirty="0"/>
          </a:p>
        </p:txBody>
      </p:sp>
      <p:sp>
        <p:nvSpPr>
          <p:cNvPr id="4" name="Slide Number Placeholder 3">
            <a:extLst>
              <a:ext uri="{FF2B5EF4-FFF2-40B4-BE49-F238E27FC236}">
                <a16:creationId xmlns:a16="http://schemas.microsoft.com/office/drawing/2014/main" id="{049F0A07-8CCE-F04E-4728-9C44A74C3486}"/>
              </a:ext>
            </a:extLst>
          </p:cNvPr>
          <p:cNvSpPr>
            <a:spLocks noGrp="1"/>
          </p:cNvSpPr>
          <p:nvPr>
            <p:ph type="sldNum" sz="quarter" idx="5"/>
          </p:nvPr>
        </p:nvSpPr>
        <p:spPr/>
        <p:txBody>
          <a:bodyPr/>
          <a:lstStyle/>
          <a:p>
            <a:fld id="{D2720562-D68F-3640-B4EC-CC3B247110D2}" type="slidenum">
              <a:rPr lang="en-US" smtClean="0"/>
              <a:t>7</a:t>
            </a:fld>
            <a:endParaRPr lang="en-US"/>
          </a:p>
        </p:txBody>
      </p:sp>
    </p:spTree>
    <p:extLst>
      <p:ext uri="{BB962C8B-B14F-4D97-AF65-F5344CB8AC3E}">
        <p14:creationId xmlns:p14="http://schemas.microsoft.com/office/powerpoint/2010/main" val="996644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3608A-0CDE-46D6-0DF4-B276378742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9DB61C-B582-C64F-43B4-01B76989C1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73F6D6-BF51-7A46-3909-ED0B6303643F}"/>
              </a:ext>
            </a:extLst>
          </p:cNvPr>
          <p:cNvSpPr>
            <a:spLocks noGrp="1"/>
          </p:cNvSpPr>
          <p:nvPr>
            <p:ph type="body" idx="1"/>
          </p:nvPr>
        </p:nvSpPr>
        <p:spPr/>
        <p:txBody>
          <a:bodyPr/>
          <a:lstStyle/>
          <a:p>
            <a:r>
              <a:rPr lang="en-US" dirty="0"/>
              <a:t>So first, we can use compass codes to aid us with noise bias issues. Elongated compass codes are created by ‘stretching’ out the Z stabilizers on the rotated surface code. Here is what that will look like, with each boundary consisting of two qubit plaquettes. The red are the Z stabilizers, the blue are the X stabilizers. The tiling to the right is an example of elongation parameter l=4 on a distance 7 compass code. The borders of the compass code are partially what make it so useful – as are the low weight X stabilizers. The large Z stabilizers mean that for a given error, it is more difficult to diagnose a X error. Between the high weight Z stabilizers are a series of weight 2 X stabilizers. These make it easier to decode Z errors. We may then theorize that at larger noise biases, larger elongation parameters will have higher thresholds.  </a:t>
            </a:r>
          </a:p>
          <a:p>
            <a:r>
              <a:rPr lang="en-US" dirty="0"/>
              <a:t>What are compass codes</a:t>
            </a:r>
          </a:p>
          <a:p>
            <a:r>
              <a:rPr lang="en-US" dirty="0"/>
              <a:t>Why are they good for high noise biases</a:t>
            </a:r>
          </a:p>
          <a:p>
            <a:r>
              <a:rPr lang="en-US" dirty="0"/>
              <a:t>Why do they need to be improved</a:t>
            </a:r>
          </a:p>
          <a:p>
            <a:endParaRPr lang="en-US" dirty="0"/>
          </a:p>
        </p:txBody>
      </p:sp>
      <p:sp>
        <p:nvSpPr>
          <p:cNvPr id="4" name="Slide Number Placeholder 3">
            <a:extLst>
              <a:ext uri="{FF2B5EF4-FFF2-40B4-BE49-F238E27FC236}">
                <a16:creationId xmlns:a16="http://schemas.microsoft.com/office/drawing/2014/main" id="{7BAE3A02-BE9A-A6A5-E759-839C538B7DAF}"/>
              </a:ext>
            </a:extLst>
          </p:cNvPr>
          <p:cNvSpPr>
            <a:spLocks noGrp="1"/>
          </p:cNvSpPr>
          <p:nvPr>
            <p:ph type="sldNum" sz="quarter" idx="5"/>
          </p:nvPr>
        </p:nvSpPr>
        <p:spPr/>
        <p:txBody>
          <a:bodyPr/>
          <a:lstStyle/>
          <a:p>
            <a:fld id="{D2720562-D68F-3640-B4EC-CC3B247110D2}" type="slidenum">
              <a:rPr lang="en-US" smtClean="0"/>
              <a:t>8</a:t>
            </a:fld>
            <a:endParaRPr lang="en-US"/>
          </a:p>
        </p:txBody>
      </p:sp>
    </p:spTree>
    <p:extLst>
      <p:ext uri="{BB962C8B-B14F-4D97-AF65-F5344CB8AC3E}">
        <p14:creationId xmlns:p14="http://schemas.microsoft.com/office/powerpoint/2010/main" val="85868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67FD0-02E6-7765-10C2-5C70D59441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CE76DF-F887-1522-F048-BFF79CFC8A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B05B5A-D6BF-699D-27A2-347D4C2C7C0B}"/>
              </a:ext>
            </a:extLst>
          </p:cNvPr>
          <p:cNvSpPr>
            <a:spLocks noGrp="1"/>
          </p:cNvSpPr>
          <p:nvPr>
            <p:ph type="body" idx="1"/>
          </p:nvPr>
        </p:nvSpPr>
        <p:spPr/>
        <p:txBody>
          <a:bodyPr/>
          <a:lstStyle/>
          <a:p>
            <a:r>
              <a:rPr lang="en-US" dirty="0"/>
              <a:t>So first, we can use compass codes to aid us with noise bias issues. Elongated compass codes are created by ‘stretching’ out the Z stabilizers on the rotated surface code. Here is what that will look like, with each boundary consisting of two qubit plaquettes. The red are the Z stabilizers, the blue are the X stabilizers. The tiling to the right is an example of elongation parameter l=4 on a distance 7 compass code. The borders of the compass code are partially what make it so useful – as are the low weight X stabilizers. The large Z stabilizers mean that for a given error, it is more difficult to diagnose a X error. Between the high weight Z stabilizers are a series of weight 2 X stabilizers. These make it easier to decode Z errors. We may then theorize that at larger noise biases, larger elongation parameters will have higher thresholds.  </a:t>
            </a:r>
          </a:p>
          <a:p>
            <a:endParaRPr lang="en-US" dirty="0"/>
          </a:p>
          <a:p>
            <a:r>
              <a:rPr lang="en-US" dirty="0"/>
              <a:t>Indeed, this is the case. As was previously investigated in research by Brown lab, my colleagues found that there is an optimal noise bias for the maximum total threshold. In this paper, we also found that the thresholds for the X and Z errors behave </a:t>
            </a:r>
            <a:r>
              <a:rPr lang="en-US" dirty="0" err="1"/>
              <a:t>proptionally</a:t>
            </a:r>
            <a:r>
              <a:rPr lang="en-US" dirty="0"/>
              <a:t> – the higher the elongation, the better Z decoding. The tradeoff is that the decoding gets worse for X errors. </a:t>
            </a:r>
          </a:p>
          <a:p>
            <a:r>
              <a:rPr lang="en-US" dirty="0"/>
              <a:t>What are compass codes</a:t>
            </a:r>
          </a:p>
          <a:p>
            <a:r>
              <a:rPr lang="en-US" dirty="0"/>
              <a:t>Why are they good for high noise biases</a:t>
            </a:r>
          </a:p>
          <a:p>
            <a:r>
              <a:rPr lang="en-US" dirty="0"/>
              <a:t>Why do they need to be improved</a:t>
            </a:r>
          </a:p>
          <a:p>
            <a:endParaRPr lang="en-US" dirty="0"/>
          </a:p>
        </p:txBody>
      </p:sp>
      <p:sp>
        <p:nvSpPr>
          <p:cNvPr id="4" name="Slide Number Placeholder 3">
            <a:extLst>
              <a:ext uri="{FF2B5EF4-FFF2-40B4-BE49-F238E27FC236}">
                <a16:creationId xmlns:a16="http://schemas.microsoft.com/office/drawing/2014/main" id="{45E85C08-3E31-DBB9-0E62-84161E25B318}"/>
              </a:ext>
            </a:extLst>
          </p:cNvPr>
          <p:cNvSpPr>
            <a:spLocks noGrp="1"/>
          </p:cNvSpPr>
          <p:nvPr>
            <p:ph type="sldNum" sz="quarter" idx="5"/>
          </p:nvPr>
        </p:nvSpPr>
        <p:spPr/>
        <p:txBody>
          <a:bodyPr/>
          <a:lstStyle/>
          <a:p>
            <a:fld id="{D2720562-D68F-3640-B4EC-CC3B247110D2}" type="slidenum">
              <a:rPr lang="en-US" smtClean="0"/>
              <a:t>9</a:t>
            </a:fld>
            <a:endParaRPr lang="en-US"/>
          </a:p>
        </p:txBody>
      </p:sp>
    </p:spTree>
    <p:extLst>
      <p:ext uri="{BB962C8B-B14F-4D97-AF65-F5344CB8AC3E}">
        <p14:creationId xmlns:p14="http://schemas.microsoft.com/office/powerpoint/2010/main" val="2460921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8E9A9-6210-4ECE-EA28-C819342C10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92DE98-1029-12D7-C08C-F4A8F23573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83EAA6-7723-6E38-C3BC-5DE450B0A286}"/>
              </a:ext>
            </a:extLst>
          </p:cNvPr>
          <p:cNvSpPr>
            <a:spLocks noGrp="1"/>
          </p:cNvSpPr>
          <p:nvPr>
            <p:ph type="body" idx="1"/>
          </p:nvPr>
        </p:nvSpPr>
        <p:spPr/>
        <p:txBody>
          <a:bodyPr/>
          <a:lstStyle/>
          <a:p>
            <a:r>
              <a:rPr lang="en-US" dirty="0"/>
              <a:t>So first, we can use compass codes to aid us with noise bias issues. Elongated compass codes are created by ‘stretching’ out the Z stabilizers on the rotated surface code. Here is what that will look like, with each boundary consisting of two qubit plaquettes. The red are the Z stabilizers, the blue are the X stabilizers. The tiling to the right is an example of elongation parameter l=4 on a distance 7 compass code. The borders of the compass code are partially what make it so useful – as are the low weight X stabilizers. The large Z stabilizers mean that for a given error, it is more difficult to diagnose a X error. Between the high weight Z stabilizers are a series of weight 2 X stabilizers. These make it easier to decode Z errors. We may then theorize that at larger noise biases, larger elongation parameters will have higher thresholds.  </a:t>
            </a:r>
          </a:p>
          <a:p>
            <a:endParaRPr lang="en-US" dirty="0"/>
          </a:p>
          <a:p>
            <a:r>
              <a:rPr lang="en-US" dirty="0"/>
              <a:t>Indeed, this is the case. As was previously investigated in research by Brown lab, my colleagues found that there is an optimal noise bias for the maximum total threshold. In this paper, we also found that the thresholds for the X and Z errors behave proportionally – the higher the elongation, the better Z decoding. The tradeoff is that the decoding gets worse for X errors. These compass codes look like a great place to start – they improve upon the standard surface code for some noise bias, but we would really like to extend this to beyond lower biases – real experiments see biases with eta = 100</a:t>
            </a:r>
          </a:p>
          <a:p>
            <a:r>
              <a:rPr lang="en-US" dirty="0"/>
              <a:t>Why do they need to be improved</a:t>
            </a:r>
          </a:p>
          <a:p>
            <a:endParaRPr lang="en-US" dirty="0"/>
          </a:p>
        </p:txBody>
      </p:sp>
      <p:sp>
        <p:nvSpPr>
          <p:cNvPr id="4" name="Slide Number Placeholder 3">
            <a:extLst>
              <a:ext uri="{FF2B5EF4-FFF2-40B4-BE49-F238E27FC236}">
                <a16:creationId xmlns:a16="http://schemas.microsoft.com/office/drawing/2014/main" id="{2203E908-F609-8616-D4C5-ADD8CDC269A5}"/>
              </a:ext>
            </a:extLst>
          </p:cNvPr>
          <p:cNvSpPr>
            <a:spLocks noGrp="1"/>
          </p:cNvSpPr>
          <p:nvPr>
            <p:ph type="sldNum" sz="quarter" idx="5"/>
          </p:nvPr>
        </p:nvSpPr>
        <p:spPr/>
        <p:txBody>
          <a:bodyPr/>
          <a:lstStyle/>
          <a:p>
            <a:fld id="{D2720562-D68F-3640-B4EC-CC3B247110D2}" type="slidenum">
              <a:rPr lang="en-US" smtClean="0"/>
              <a:t>10</a:t>
            </a:fld>
            <a:endParaRPr lang="en-US"/>
          </a:p>
        </p:txBody>
      </p:sp>
    </p:spTree>
    <p:extLst>
      <p:ext uri="{BB962C8B-B14F-4D97-AF65-F5344CB8AC3E}">
        <p14:creationId xmlns:p14="http://schemas.microsoft.com/office/powerpoint/2010/main" val="2903424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7C888E-4773-66FB-C28F-4B9AEB9945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0E32EC-AFDD-A217-C47E-93A50DCBD3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39023B-294F-5524-EDB6-82FE40DB55CF}"/>
              </a:ext>
            </a:extLst>
          </p:cNvPr>
          <p:cNvSpPr>
            <a:spLocks noGrp="1"/>
          </p:cNvSpPr>
          <p:nvPr>
            <p:ph type="body" idx="1"/>
          </p:nvPr>
        </p:nvSpPr>
        <p:spPr/>
        <p:txBody>
          <a:bodyPr/>
          <a:lstStyle/>
          <a:p>
            <a:r>
              <a:rPr lang="en-US" dirty="0"/>
              <a:t>So first, we can use compass codes to aid us with noise bias issues. Elongated compass codes are created by ‘stretching’ out the Z stabilizers on the rotated surface code. Here is what that will look like, with each boundary consisting of two qubit plaquettes. The red are the Z stabilizers, the blue are the X stabilizers. The tiling to the right is an example of elongation parameter l=4 on a distance 7 compass code. The borders of the compass code are partially what make it so useful – as are the low weight X stabilizers. The large Z stabilizers mean that for a given error, it is more difficult to diagnose a X error. Between the high weight Z stabilizers are a series of weight 2 X stabilizers. These make it easier to decode Z errors. We may then theorize that at larger noise biases, larger elongation parameters will have higher thresholds.  </a:t>
            </a:r>
          </a:p>
          <a:p>
            <a:endParaRPr lang="en-US" dirty="0"/>
          </a:p>
          <a:p>
            <a:r>
              <a:rPr lang="en-US" dirty="0"/>
              <a:t>Indeed, this is the case. As was previously investigated in research by Brown lab, my colleagues found that there is an optimal noise bias for the maximum total threshold. In this paper, we also found that the thresholds for the X and Z errors behave proportionally – the higher the elongation, the better Z decoding. The tradeoff is that the decoding gets worse for X errors. These compass codes look like a great place to start – they improve upon the standard surface code for some noise bias, but we would really like to extend this to beyond lower biases – real experiments see biases with eta = 1000, so we may need to do more. </a:t>
            </a:r>
          </a:p>
        </p:txBody>
      </p:sp>
      <p:sp>
        <p:nvSpPr>
          <p:cNvPr id="4" name="Slide Number Placeholder 3">
            <a:extLst>
              <a:ext uri="{FF2B5EF4-FFF2-40B4-BE49-F238E27FC236}">
                <a16:creationId xmlns:a16="http://schemas.microsoft.com/office/drawing/2014/main" id="{5D6FE30E-FD26-2E82-3C5D-6ECE3F2A9AB6}"/>
              </a:ext>
            </a:extLst>
          </p:cNvPr>
          <p:cNvSpPr>
            <a:spLocks noGrp="1"/>
          </p:cNvSpPr>
          <p:nvPr>
            <p:ph type="sldNum" sz="quarter" idx="5"/>
          </p:nvPr>
        </p:nvSpPr>
        <p:spPr/>
        <p:txBody>
          <a:bodyPr/>
          <a:lstStyle/>
          <a:p>
            <a:fld id="{D2720562-D68F-3640-B4EC-CC3B247110D2}" type="slidenum">
              <a:rPr lang="en-US" smtClean="0"/>
              <a:t>11</a:t>
            </a:fld>
            <a:endParaRPr lang="en-US"/>
          </a:p>
        </p:txBody>
      </p:sp>
    </p:spTree>
    <p:extLst>
      <p:ext uri="{BB962C8B-B14F-4D97-AF65-F5344CB8AC3E}">
        <p14:creationId xmlns:p14="http://schemas.microsoft.com/office/powerpoint/2010/main" val="10980379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2B806-273C-2A44-990F-6D361A3057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F02831-FD0F-9446-BE3D-A4838047E8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403E9F-F5CF-5146-AB3E-3AC78D117560}"/>
              </a:ext>
            </a:extLst>
          </p:cNvPr>
          <p:cNvSpPr>
            <a:spLocks noGrp="1"/>
          </p:cNvSpPr>
          <p:nvPr>
            <p:ph type="dt" sz="half" idx="10"/>
          </p:nvPr>
        </p:nvSpPr>
        <p:spPr/>
        <p:txBody>
          <a:bodyPr/>
          <a:lstStyle/>
          <a:p>
            <a:fld id="{A8E47153-B658-BC4A-BAE9-B6A78E9A8566}" type="datetimeFigureOut">
              <a:rPr lang="en-US" smtClean="0"/>
              <a:t>3/19/25</a:t>
            </a:fld>
            <a:endParaRPr lang="en-US"/>
          </a:p>
        </p:txBody>
      </p:sp>
      <p:sp>
        <p:nvSpPr>
          <p:cNvPr id="5" name="Footer Placeholder 4">
            <a:extLst>
              <a:ext uri="{FF2B5EF4-FFF2-40B4-BE49-F238E27FC236}">
                <a16:creationId xmlns:a16="http://schemas.microsoft.com/office/drawing/2014/main" id="{218FA8A3-8DAE-BF42-91FB-3D07C2CE53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B6EBAA-9D5A-0B42-B0B5-0C9D251E8AD9}"/>
              </a:ext>
            </a:extLst>
          </p:cNvPr>
          <p:cNvSpPr>
            <a:spLocks noGrp="1"/>
          </p:cNvSpPr>
          <p:nvPr>
            <p:ph type="sldNum" sz="quarter" idx="12"/>
          </p:nvPr>
        </p:nvSpPr>
        <p:spPr/>
        <p:txBody>
          <a:bodyPr/>
          <a:lstStyle/>
          <a:p>
            <a:fld id="{2D00CA07-45C7-8142-9F4D-3A07AD48DFA1}" type="slidenum">
              <a:rPr lang="en-US" smtClean="0"/>
              <a:t>‹#›</a:t>
            </a:fld>
            <a:endParaRPr lang="en-US"/>
          </a:p>
        </p:txBody>
      </p:sp>
    </p:spTree>
    <p:extLst>
      <p:ext uri="{BB962C8B-B14F-4D97-AF65-F5344CB8AC3E}">
        <p14:creationId xmlns:p14="http://schemas.microsoft.com/office/powerpoint/2010/main" val="3414457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5BE49-20F2-F84B-8119-63BB77C6C52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C05E0B-C610-DB49-A185-24E7C3EC25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D703DF-1BE7-1A41-A0EA-67D37ED0831A}"/>
              </a:ext>
            </a:extLst>
          </p:cNvPr>
          <p:cNvSpPr>
            <a:spLocks noGrp="1"/>
          </p:cNvSpPr>
          <p:nvPr>
            <p:ph type="dt" sz="half" idx="10"/>
          </p:nvPr>
        </p:nvSpPr>
        <p:spPr/>
        <p:txBody>
          <a:bodyPr/>
          <a:lstStyle/>
          <a:p>
            <a:fld id="{A8E47153-B658-BC4A-BAE9-B6A78E9A8566}" type="datetimeFigureOut">
              <a:rPr lang="en-US" smtClean="0"/>
              <a:t>3/19/25</a:t>
            </a:fld>
            <a:endParaRPr lang="en-US"/>
          </a:p>
        </p:txBody>
      </p:sp>
      <p:sp>
        <p:nvSpPr>
          <p:cNvPr id="5" name="Footer Placeholder 4">
            <a:extLst>
              <a:ext uri="{FF2B5EF4-FFF2-40B4-BE49-F238E27FC236}">
                <a16:creationId xmlns:a16="http://schemas.microsoft.com/office/drawing/2014/main" id="{1F14C795-0A1C-B64C-94EB-C5F16B80F5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83F201-E985-F344-97FC-D4EFA0DA32B3}"/>
              </a:ext>
            </a:extLst>
          </p:cNvPr>
          <p:cNvSpPr>
            <a:spLocks noGrp="1"/>
          </p:cNvSpPr>
          <p:nvPr>
            <p:ph type="sldNum" sz="quarter" idx="12"/>
          </p:nvPr>
        </p:nvSpPr>
        <p:spPr/>
        <p:txBody>
          <a:bodyPr/>
          <a:lstStyle/>
          <a:p>
            <a:fld id="{2D00CA07-45C7-8142-9F4D-3A07AD48DFA1}" type="slidenum">
              <a:rPr lang="en-US" smtClean="0"/>
              <a:t>‹#›</a:t>
            </a:fld>
            <a:endParaRPr lang="en-US"/>
          </a:p>
        </p:txBody>
      </p:sp>
    </p:spTree>
    <p:extLst>
      <p:ext uri="{BB962C8B-B14F-4D97-AF65-F5344CB8AC3E}">
        <p14:creationId xmlns:p14="http://schemas.microsoft.com/office/powerpoint/2010/main" val="7145020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0F0BDD-6CC1-9545-B6DD-C394460F775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3D61AE-4017-B645-A4E6-0FEB2D4ACD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5B4309-4C0E-E64D-9488-EAF3ADDE499E}"/>
              </a:ext>
            </a:extLst>
          </p:cNvPr>
          <p:cNvSpPr>
            <a:spLocks noGrp="1"/>
          </p:cNvSpPr>
          <p:nvPr>
            <p:ph type="dt" sz="half" idx="10"/>
          </p:nvPr>
        </p:nvSpPr>
        <p:spPr/>
        <p:txBody>
          <a:bodyPr/>
          <a:lstStyle/>
          <a:p>
            <a:fld id="{A8E47153-B658-BC4A-BAE9-B6A78E9A8566}" type="datetimeFigureOut">
              <a:rPr lang="en-US" smtClean="0"/>
              <a:t>3/19/25</a:t>
            </a:fld>
            <a:endParaRPr lang="en-US"/>
          </a:p>
        </p:txBody>
      </p:sp>
      <p:sp>
        <p:nvSpPr>
          <p:cNvPr id="5" name="Footer Placeholder 4">
            <a:extLst>
              <a:ext uri="{FF2B5EF4-FFF2-40B4-BE49-F238E27FC236}">
                <a16:creationId xmlns:a16="http://schemas.microsoft.com/office/drawing/2014/main" id="{976D13DF-B409-564E-84E2-1AAB416531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D03EFC-B100-604F-9C7C-A7C5F08453B4}"/>
              </a:ext>
            </a:extLst>
          </p:cNvPr>
          <p:cNvSpPr>
            <a:spLocks noGrp="1"/>
          </p:cNvSpPr>
          <p:nvPr>
            <p:ph type="sldNum" sz="quarter" idx="12"/>
          </p:nvPr>
        </p:nvSpPr>
        <p:spPr/>
        <p:txBody>
          <a:bodyPr/>
          <a:lstStyle/>
          <a:p>
            <a:fld id="{2D00CA07-45C7-8142-9F4D-3A07AD48DFA1}" type="slidenum">
              <a:rPr lang="en-US" smtClean="0"/>
              <a:t>‹#›</a:t>
            </a:fld>
            <a:endParaRPr lang="en-US"/>
          </a:p>
        </p:txBody>
      </p:sp>
    </p:spTree>
    <p:extLst>
      <p:ext uri="{BB962C8B-B14F-4D97-AF65-F5344CB8AC3E}">
        <p14:creationId xmlns:p14="http://schemas.microsoft.com/office/powerpoint/2010/main" val="3025871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9B072-974D-E041-80E5-63E66371B3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3D26BD-F1D6-184E-ABDB-44B40411B2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3C029A-7EBF-8646-98C9-13F1CF22F983}"/>
              </a:ext>
            </a:extLst>
          </p:cNvPr>
          <p:cNvSpPr>
            <a:spLocks noGrp="1"/>
          </p:cNvSpPr>
          <p:nvPr>
            <p:ph type="dt" sz="half" idx="10"/>
          </p:nvPr>
        </p:nvSpPr>
        <p:spPr/>
        <p:txBody>
          <a:bodyPr/>
          <a:lstStyle/>
          <a:p>
            <a:fld id="{A8E47153-B658-BC4A-BAE9-B6A78E9A8566}" type="datetimeFigureOut">
              <a:rPr lang="en-US" smtClean="0"/>
              <a:t>3/19/25</a:t>
            </a:fld>
            <a:endParaRPr lang="en-US"/>
          </a:p>
        </p:txBody>
      </p:sp>
      <p:sp>
        <p:nvSpPr>
          <p:cNvPr id="5" name="Footer Placeholder 4">
            <a:extLst>
              <a:ext uri="{FF2B5EF4-FFF2-40B4-BE49-F238E27FC236}">
                <a16:creationId xmlns:a16="http://schemas.microsoft.com/office/drawing/2014/main" id="{A2D5F8F3-0BB4-A041-8772-114A73C7A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4B7673-C561-D843-A1EF-31B62C770E4A}"/>
              </a:ext>
            </a:extLst>
          </p:cNvPr>
          <p:cNvSpPr>
            <a:spLocks noGrp="1"/>
          </p:cNvSpPr>
          <p:nvPr>
            <p:ph type="sldNum" sz="quarter" idx="12"/>
          </p:nvPr>
        </p:nvSpPr>
        <p:spPr/>
        <p:txBody>
          <a:bodyPr/>
          <a:lstStyle/>
          <a:p>
            <a:fld id="{2D00CA07-45C7-8142-9F4D-3A07AD48DFA1}" type="slidenum">
              <a:rPr lang="en-US" smtClean="0"/>
              <a:t>‹#›</a:t>
            </a:fld>
            <a:endParaRPr lang="en-US"/>
          </a:p>
        </p:txBody>
      </p:sp>
    </p:spTree>
    <p:extLst>
      <p:ext uri="{BB962C8B-B14F-4D97-AF65-F5344CB8AC3E}">
        <p14:creationId xmlns:p14="http://schemas.microsoft.com/office/powerpoint/2010/main" val="1600325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BAEBC-9D86-484D-82B4-60DE3C9EA8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7BC4E2-7C23-6943-B9C7-186E9C4C5A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F387AF-209D-054B-AA9F-9C87303BE5D5}"/>
              </a:ext>
            </a:extLst>
          </p:cNvPr>
          <p:cNvSpPr>
            <a:spLocks noGrp="1"/>
          </p:cNvSpPr>
          <p:nvPr>
            <p:ph type="dt" sz="half" idx="10"/>
          </p:nvPr>
        </p:nvSpPr>
        <p:spPr/>
        <p:txBody>
          <a:bodyPr/>
          <a:lstStyle/>
          <a:p>
            <a:fld id="{A8E47153-B658-BC4A-BAE9-B6A78E9A8566}" type="datetimeFigureOut">
              <a:rPr lang="en-US" smtClean="0"/>
              <a:t>3/19/25</a:t>
            </a:fld>
            <a:endParaRPr lang="en-US"/>
          </a:p>
        </p:txBody>
      </p:sp>
      <p:sp>
        <p:nvSpPr>
          <p:cNvPr id="5" name="Footer Placeholder 4">
            <a:extLst>
              <a:ext uri="{FF2B5EF4-FFF2-40B4-BE49-F238E27FC236}">
                <a16:creationId xmlns:a16="http://schemas.microsoft.com/office/drawing/2014/main" id="{0A4A71E3-24FA-624A-83F1-329C9316BC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E095AD-56EF-BB42-A30D-7474759F468D}"/>
              </a:ext>
            </a:extLst>
          </p:cNvPr>
          <p:cNvSpPr>
            <a:spLocks noGrp="1"/>
          </p:cNvSpPr>
          <p:nvPr>
            <p:ph type="sldNum" sz="quarter" idx="12"/>
          </p:nvPr>
        </p:nvSpPr>
        <p:spPr/>
        <p:txBody>
          <a:bodyPr/>
          <a:lstStyle/>
          <a:p>
            <a:fld id="{2D00CA07-45C7-8142-9F4D-3A07AD48DFA1}" type="slidenum">
              <a:rPr lang="en-US" smtClean="0"/>
              <a:t>‹#›</a:t>
            </a:fld>
            <a:endParaRPr lang="en-US"/>
          </a:p>
        </p:txBody>
      </p:sp>
    </p:spTree>
    <p:extLst>
      <p:ext uri="{BB962C8B-B14F-4D97-AF65-F5344CB8AC3E}">
        <p14:creationId xmlns:p14="http://schemas.microsoft.com/office/powerpoint/2010/main" val="38160817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309C6-ECE4-C744-A3CB-1F061E9C69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B2D9D0-7E0D-BE4C-88A7-2C22861F798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65F1AB-F99B-F34E-A77D-33C87F556B0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BE9834-34FB-634C-BD62-FDE5BA0C89F5}"/>
              </a:ext>
            </a:extLst>
          </p:cNvPr>
          <p:cNvSpPr>
            <a:spLocks noGrp="1"/>
          </p:cNvSpPr>
          <p:nvPr>
            <p:ph type="dt" sz="half" idx="10"/>
          </p:nvPr>
        </p:nvSpPr>
        <p:spPr/>
        <p:txBody>
          <a:bodyPr/>
          <a:lstStyle/>
          <a:p>
            <a:fld id="{A8E47153-B658-BC4A-BAE9-B6A78E9A8566}" type="datetimeFigureOut">
              <a:rPr lang="en-US" smtClean="0"/>
              <a:t>3/19/25</a:t>
            </a:fld>
            <a:endParaRPr lang="en-US"/>
          </a:p>
        </p:txBody>
      </p:sp>
      <p:sp>
        <p:nvSpPr>
          <p:cNvPr id="6" name="Footer Placeholder 5">
            <a:extLst>
              <a:ext uri="{FF2B5EF4-FFF2-40B4-BE49-F238E27FC236}">
                <a16:creationId xmlns:a16="http://schemas.microsoft.com/office/drawing/2014/main" id="{76E4613A-22BF-B140-8C42-006DB0B286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15B9F6-6059-5B41-A68A-A67C99B847F5}"/>
              </a:ext>
            </a:extLst>
          </p:cNvPr>
          <p:cNvSpPr>
            <a:spLocks noGrp="1"/>
          </p:cNvSpPr>
          <p:nvPr>
            <p:ph type="sldNum" sz="quarter" idx="12"/>
          </p:nvPr>
        </p:nvSpPr>
        <p:spPr/>
        <p:txBody>
          <a:bodyPr/>
          <a:lstStyle/>
          <a:p>
            <a:fld id="{2D00CA07-45C7-8142-9F4D-3A07AD48DFA1}" type="slidenum">
              <a:rPr lang="en-US" smtClean="0"/>
              <a:t>‹#›</a:t>
            </a:fld>
            <a:endParaRPr lang="en-US"/>
          </a:p>
        </p:txBody>
      </p:sp>
    </p:spTree>
    <p:extLst>
      <p:ext uri="{BB962C8B-B14F-4D97-AF65-F5344CB8AC3E}">
        <p14:creationId xmlns:p14="http://schemas.microsoft.com/office/powerpoint/2010/main" val="3327885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D7197-0EE2-A342-B5CD-547DCB81B0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043A180-9DC0-B64F-888A-AFA6C6EF44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7E6241-6D71-4243-8A5E-651640355F0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6576DB3-9D12-A042-B8A1-D30C1F8C4B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C7BCB5-6D7D-3348-AC25-E623634A6D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1B7A8C6-C9B6-A54D-8B75-DCCB610CDD23}"/>
              </a:ext>
            </a:extLst>
          </p:cNvPr>
          <p:cNvSpPr>
            <a:spLocks noGrp="1"/>
          </p:cNvSpPr>
          <p:nvPr>
            <p:ph type="dt" sz="half" idx="10"/>
          </p:nvPr>
        </p:nvSpPr>
        <p:spPr/>
        <p:txBody>
          <a:bodyPr/>
          <a:lstStyle/>
          <a:p>
            <a:fld id="{A8E47153-B658-BC4A-BAE9-B6A78E9A8566}" type="datetimeFigureOut">
              <a:rPr lang="en-US" smtClean="0"/>
              <a:t>3/19/25</a:t>
            </a:fld>
            <a:endParaRPr lang="en-US"/>
          </a:p>
        </p:txBody>
      </p:sp>
      <p:sp>
        <p:nvSpPr>
          <p:cNvPr id="8" name="Footer Placeholder 7">
            <a:extLst>
              <a:ext uri="{FF2B5EF4-FFF2-40B4-BE49-F238E27FC236}">
                <a16:creationId xmlns:a16="http://schemas.microsoft.com/office/drawing/2014/main" id="{E098A7FE-7F17-AC4F-839C-6F4D536247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A317801-B467-E545-B085-3D3D7E3D23EC}"/>
              </a:ext>
            </a:extLst>
          </p:cNvPr>
          <p:cNvSpPr>
            <a:spLocks noGrp="1"/>
          </p:cNvSpPr>
          <p:nvPr>
            <p:ph type="sldNum" sz="quarter" idx="12"/>
          </p:nvPr>
        </p:nvSpPr>
        <p:spPr/>
        <p:txBody>
          <a:bodyPr/>
          <a:lstStyle/>
          <a:p>
            <a:fld id="{2D00CA07-45C7-8142-9F4D-3A07AD48DFA1}" type="slidenum">
              <a:rPr lang="en-US" smtClean="0"/>
              <a:t>‹#›</a:t>
            </a:fld>
            <a:endParaRPr lang="en-US"/>
          </a:p>
        </p:txBody>
      </p:sp>
    </p:spTree>
    <p:extLst>
      <p:ext uri="{BB962C8B-B14F-4D97-AF65-F5344CB8AC3E}">
        <p14:creationId xmlns:p14="http://schemas.microsoft.com/office/powerpoint/2010/main" val="1864282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8C621-AEAC-AD42-8CCE-13B081839B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DB016D-E282-E640-9C92-B6251DCC6EBE}"/>
              </a:ext>
            </a:extLst>
          </p:cNvPr>
          <p:cNvSpPr>
            <a:spLocks noGrp="1"/>
          </p:cNvSpPr>
          <p:nvPr>
            <p:ph type="dt" sz="half" idx="10"/>
          </p:nvPr>
        </p:nvSpPr>
        <p:spPr/>
        <p:txBody>
          <a:bodyPr/>
          <a:lstStyle/>
          <a:p>
            <a:fld id="{A8E47153-B658-BC4A-BAE9-B6A78E9A8566}" type="datetimeFigureOut">
              <a:rPr lang="en-US" smtClean="0"/>
              <a:t>3/19/25</a:t>
            </a:fld>
            <a:endParaRPr lang="en-US"/>
          </a:p>
        </p:txBody>
      </p:sp>
      <p:sp>
        <p:nvSpPr>
          <p:cNvPr id="4" name="Footer Placeholder 3">
            <a:extLst>
              <a:ext uri="{FF2B5EF4-FFF2-40B4-BE49-F238E27FC236}">
                <a16:creationId xmlns:a16="http://schemas.microsoft.com/office/drawing/2014/main" id="{044DB0AB-AEA3-1446-BC96-4EF18A79E4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B0A4FB-7D4F-8249-BFF1-DFDEB87BC59B}"/>
              </a:ext>
            </a:extLst>
          </p:cNvPr>
          <p:cNvSpPr>
            <a:spLocks noGrp="1"/>
          </p:cNvSpPr>
          <p:nvPr>
            <p:ph type="sldNum" sz="quarter" idx="12"/>
          </p:nvPr>
        </p:nvSpPr>
        <p:spPr/>
        <p:txBody>
          <a:bodyPr/>
          <a:lstStyle/>
          <a:p>
            <a:fld id="{2D00CA07-45C7-8142-9F4D-3A07AD48DFA1}" type="slidenum">
              <a:rPr lang="en-US" smtClean="0"/>
              <a:t>‹#›</a:t>
            </a:fld>
            <a:endParaRPr lang="en-US"/>
          </a:p>
        </p:txBody>
      </p:sp>
    </p:spTree>
    <p:extLst>
      <p:ext uri="{BB962C8B-B14F-4D97-AF65-F5344CB8AC3E}">
        <p14:creationId xmlns:p14="http://schemas.microsoft.com/office/powerpoint/2010/main" val="2450008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4DA33E-0A63-C746-A744-46C41D9714CB}"/>
              </a:ext>
            </a:extLst>
          </p:cNvPr>
          <p:cNvSpPr>
            <a:spLocks noGrp="1"/>
          </p:cNvSpPr>
          <p:nvPr>
            <p:ph type="dt" sz="half" idx="10"/>
          </p:nvPr>
        </p:nvSpPr>
        <p:spPr/>
        <p:txBody>
          <a:bodyPr/>
          <a:lstStyle/>
          <a:p>
            <a:fld id="{A8E47153-B658-BC4A-BAE9-B6A78E9A8566}" type="datetimeFigureOut">
              <a:rPr lang="en-US" smtClean="0"/>
              <a:t>3/19/25</a:t>
            </a:fld>
            <a:endParaRPr lang="en-US"/>
          </a:p>
        </p:txBody>
      </p:sp>
      <p:sp>
        <p:nvSpPr>
          <p:cNvPr id="3" name="Footer Placeholder 2">
            <a:extLst>
              <a:ext uri="{FF2B5EF4-FFF2-40B4-BE49-F238E27FC236}">
                <a16:creationId xmlns:a16="http://schemas.microsoft.com/office/drawing/2014/main" id="{1822E01F-9F4E-3049-9259-443BC5EA1D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1AA8FE-E5A8-274A-99EE-C6B6D7FE94A8}"/>
              </a:ext>
            </a:extLst>
          </p:cNvPr>
          <p:cNvSpPr>
            <a:spLocks noGrp="1"/>
          </p:cNvSpPr>
          <p:nvPr>
            <p:ph type="sldNum" sz="quarter" idx="12"/>
          </p:nvPr>
        </p:nvSpPr>
        <p:spPr/>
        <p:txBody>
          <a:bodyPr/>
          <a:lstStyle/>
          <a:p>
            <a:fld id="{2D00CA07-45C7-8142-9F4D-3A07AD48DFA1}" type="slidenum">
              <a:rPr lang="en-US" smtClean="0"/>
              <a:t>‹#›</a:t>
            </a:fld>
            <a:endParaRPr lang="en-US"/>
          </a:p>
        </p:txBody>
      </p:sp>
    </p:spTree>
    <p:extLst>
      <p:ext uri="{BB962C8B-B14F-4D97-AF65-F5344CB8AC3E}">
        <p14:creationId xmlns:p14="http://schemas.microsoft.com/office/powerpoint/2010/main" val="3045770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F87BD-F29A-374B-9234-F9F31FD280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91665D-1029-094F-9884-32A259E56B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B60633D-0122-B041-A85A-7924137A9C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59E1E6-DBEF-E54E-A93E-6E3A7193A2FA}"/>
              </a:ext>
            </a:extLst>
          </p:cNvPr>
          <p:cNvSpPr>
            <a:spLocks noGrp="1"/>
          </p:cNvSpPr>
          <p:nvPr>
            <p:ph type="dt" sz="half" idx="10"/>
          </p:nvPr>
        </p:nvSpPr>
        <p:spPr/>
        <p:txBody>
          <a:bodyPr/>
          <a:lstStyle/>
          <a:p>
            <a:fld id="{A8E47153-B658-BC4A-BAE9-B6A78E9A8566}" type="datetimeFigureOut">
              <a:rPr lang="en-US" smtClean="0"/>
              <a:t>3/19/25</a:t>
            </a:fld>
            <a:endParaRPr lang="en-US"/>
          </a:p>
        </p:txBody>
      </p:sp>
      <p:sp>
        <p:nvSpPr>
          <p:cNvPr id="6" name="Footer Placeholder 5">
            <a:extLst>
              <a:ext uri="{FF2B5EF4-FFF2-40B4-BE49-F238E27FC236}">
                <a16:creationId xmlns:a16="http://schemas.microsoft.com/office/drawing/2014/main" id="{09C5A4F3-15B8-5948-8831-3CF884B02B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9DE4C2-5F3B-A74B-8653-02417379E4C0}"/>
              </a:ext>
            </a:extLst>
          </p:cNvPr>
          <p:cNvSpPr>
            <a:spLocks noGrp="1"/>
          </p:cNvSpPr>
          <p:nvPr>
            <p:ph type="sldNum" sz="quarter" idx="12"/>
          </p:nvPr>
        </p:nvSpPr>
        <p:spPr/>
        <p:txBody>
          <a:bodyPr/>
          <a:lstStyle/>
          <a:p>
            <a:fld id="{2D00CA07-45C7-8142-9F4D-3A07AD48DFA1}" type="slidenum">
              <a:rPr lang="en-US" smtClean="0"/>
              <a:t>‹#›</a:t>
            </a:fld>
            <a:endParaRPr lang="en-US"/>
          </a:p>
        </p:txBody>
      </p:sp>
    </p:spTree>
    <p:extLst>
      <p:ext uri="{BB962C8B-B14F-4D97-AF65-F5344CB8AC3E}">
        <p14:creationId xmlns:p14="http://schemas.microsoft.com/office/powerpoint/2010/main" val="26759824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E74F6-1025-5E44-AEE3-A25A5C07B3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3AA300-9699-B146-92B3-43FEB29EF3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CF199DF-3794-9A4E-8DFD-FF5662F5FD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CFE4F8-DA2E-7A40-AF86-4F8ACCA9468E}"/>
              </a:ext>
            </a:extLst>
          </p:cNvPr>
          <p:cNvSpPr>
            <a:spLocks noGrp="1"/>
          </p:cNvSpPr>
          <p:nvPr>
            <p:ph type="dt" sz="half" idx="10"/>
          </p:nvPr>
        </p:nvSpPr>
        <p:spPr/>
        <p:txBody>
          <a:bodyPr/>
          <a:lstStyle/>
          <a:p>
            <a:fld id="{A8E47153-B658-BC4A-BAE9-B6A78E9A8566}" type="datetimeFigureOut">
              <a:rPr lang="en-US" smtClean="0"/>
              <a:t>3/19/25</a:t>
            </a:fld>
            <a:endParaRPr lang="en-US"/>
          </a:p>
        </p:txBody>
      </p:sp>
      <p:sp>
        <p:nvSpPr>
          <p:cNvPr id="6" name="Footer Placeholder 5">
            <a:extLst>
              <a:ext uri="{FF2B5EF4-FFF2-40B4-BE49-F238E27FC236}">
                <a16:creationId xmlns:a16="http://schemas.microsoft.com/office/drawing/2014/main" id="{77ACEAD3-6493-E34F-87B9-1EF7CF91A1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05AFD3-A240-B642-A617-2BEF1E7BCB89}"/>
              </a:ext>
            </a:extLst>
          </p:cNvPr>
          <p:cNvSpPr>
            <a:spLocks noGrp="1"/>
          </p:cNvSpPr>
          <p:nvPr>
            <p:ph type="sldNum" sz="quarter" idx="12"/>
          </p:nvPr>
        </p:nvSpPr>
        <p:spPr/>
        <p:txBody>
          <a:bodyPr/>
          <a:lstStyle/>
          <a:p>
            <a:fld id="{2D00CA07-45C7-8142-9F4D-3A07AD48DFA1}" type="slidenum">
              <a:rPr lang="en-US" smtClean="0"/>
              <a:t>‹#›</a:t>
            </a:fld>
            <a:endParaRPr lang="en-US"/>
          </a:p>
        </p:txBody>
      </p:sp>
    </p:spTree>
    <p:extLst>
      <p:ext uri="{BB962C8B-B14F-4D97-AF65-F5344CB8AC3E}">
        <p14:creationId xmlns:p14="http://schemas.microsoft.com/office/powerpoint/2010/main" val="4206947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C978EC-9907-6E4C-A668-EC9E906DCE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442C08-3D8F-EE44-AD04-E6C4E62ADC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15358F-05A0-BC46-AE44-EADDC46D2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E47153-B658-BC4A-BAE9-B6A78E9A8566}" type="datetimeFigureOut">
              <a:rPr lang="en-US" smtClean="0"/>
              <a:t>3/19/25</a:t>
            </a:fld>
            <a:endParaRPr lang="en-US"/>
          </a:p>
        </p:txBody>
      </p:sp>
      <p:sp>
        <p:nvSpPr>
          <p:cNvPr id="5" name="Footer Placeholder 4">
            <a:extLst>
              <a:ext uri="{FF2B5EF4-FFF2-40B4-BE49-F238E27FC236}">
                <a16:creationId xmlns:a16="http://schemas.microsoft.com/office/drawing/2014/main" id="{D0978A00-85E6-BE4A-86D2-B297BF564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C9717F-D07F-9948-BA45-D728523E7F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00CA07-45C7-8142-9F4D-3A07AD48DFA1}" type="slidenum">
              <a:rPr lang="en-US" smtClean="0"/>
              <a:t>‹#›</a:t>
            </a:fld>
            <a:endParaRPr lang="en-US"/>
          </a:p>
        </p:txBody>
      </p:sp>
    </p:spTree>
    <p:extLst>
      <p:ext uri="{BB962C8B-B14F-4D97-AF65-F5344CB8AC3E}">
        <p14:creationId xmlns:p14="http://schemas.microsoft.com/office/powerpoint/2010/main" val="2498291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sv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3.png"/><Relationship Id="rId4" Type="http://schemas.openxmlformats.org/officeDocument/2006/relationships/image" Target="../media/image11.sv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1.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4.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30.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openxmlformats.org/officeDocument/2006/relationships/image" Target="../media/image10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sv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99E79-5F35-7E4E-853A-E0D3A9F5C401}"/>
              </a:ext>
            </a:extLst>
          </p:cNvPr>
          <p:cNvSpPr>
            <a:spLocks noGrp="1"/>
          </p:cNvSpPr>
          <p:nvPr>
            <p:ph type="ctrTitle"/>
          </p:nvPr>
        </p:nvSpPr>
        <p:spPr/>
        <p:txBody>
          <a:bodyPr>
            <a:normAutofit/>
          </a:bodyPr>
          <a:lstStyle/>
          <a:p>
            <a:r>
              <a:rPr lang="en-US" dirty="0"/>
              <a:t>Correlated Decoding on Elongated Compass Codes</a:t>
            </a:r>
          </a:p>
        </p:txBody>
      </p:sp>
      <p:sp>
        <p:nvSpPr>
          <p:cNvPr id="3" name="Subtitle 2">
            <a:extLst>
              <a:ext uri="{FF2B5EF4-FFF2-40B4-BE49-F238E27FC236}">
                <a16:creationId xmlns:a16="http://schemas.microsoft.com/office/drawing/2014/main" id="{260C494D-854A-C54C-A5AE-27D3E43393D5}"/>
              </a:ext>
            </a:extLst>
          </p:cNvPr>
          <p:cNvSpPr>
            <a:spLocks noGrp="1"/>
          </p:cNvSpPr>
          <p:nvPr>
            <p:ph type="subTitle" idx="1"/>
          </p:nvPr>
        </p:nvSpPr>
        <p:spPr/>
        <p:txBody>
          <a:bodyPr/>
          <a:lstStyle/>
          <a:p>
            <a:r>
              <a:rPr lang="en-US" dirty="0"/>
              <a:t>Arianna Meinking</a:t>
            </a:r>
          </a:p>
        </p:txBody>
      </p:sp>
      <p:pic>
        <p:nvPicPr>
          <p:cNvPr id="4" name="Picture 2" descr="Brown">
            <a:extLst>
              <a:ext uri="{FF2B5EF4-FFF2-40B4-BE49-F238E27FC236}">
                <a16:creationId xmlns:a16="http://schemas.microsoft.com/office/drawing/2014/main" id="{681ECC57-F8F9-49C5-6158-8B35120139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64" r="4647"/>
          <a:stretch/>
        </p:blipFill>
        <p:spPr bwMode="auto">
          <a:xfrm>
            <a:off x="6655349" y="4155225"/>
            <a:ext cx="1164115" cy="12710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ampos">
            <a:extLst>
              <a:ext uri="{FF2B5EF4-FFF2-40B4-BE49-F238E27FC236}">
                <a16:creationId xmlns:a16="http://schemas.microsoft.com/office/drawing/2014/main" id="{1C3BEE9C-D58E-D07D-F96B-54F9460619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9" t="7270" r="13015"/>
          <a:stretch/>
        </p:blipFill>
        <p:spPr bwMode="auto">
          <a:xfrm>
            <a:off x="4372537" y="4154294"/>
            <a:ext cx="1164116" cy="127103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BD2525F-1954-7EE2-3D99-C416E7B7ED5A}"/>
              </a:ext>
            </a:extLst>
          </p:cNvPr>
          <p:cNvSpPr txBox="1"/>
          <p:nvPr/>
        </p:nvSpPr>
        <p:spPr>
          <a:xfrm>
            <a:off x="3773823" y="5594713"/>
            <a:ext cx="2361544" cy="646331"/>
          </a:xfrm>
          <a:prstGeom prst="rect">
            <a:avLst/>
          </a:prstGeom>
          <a:noFill/>
        </p:spPr>
        <p:txBody>
          <a:bodyPr wrap="none" rtlCol="0">
            <a:spAutoFit/>
          </a:bodyPr>
          <a:lstStyle/>
          <a:p>
            <a:pPr algn="ctr"/>
            <a:r>
              <a:rPr lang="en-US" dirty="0"/>
              <a:t>Julie Campos</a:t>
            </a:r>
          </a:p>
          <a:p>
            <a:pPr algn="ctr"/>
            <a:r>
              <a:rPr lang="en-US" dirty="0"/>
              <a:t>(Compass Code Expert)</a:t>
            </a:r>
          </a:p>
        </p:txBody>
      </p:sp>
      <p:sp>
        <p:nvSpPr>
          <p:cNvPr id="7" name="TextBox 6">
            <a:extLst>
              <a:ext uri="{FF2B5EF4-FFF2-40B4-BE49-F238E27FC236}">
                <a16:creationId xmlns:a16="http://schemas.microsoft.com/office/drawing/2014/main" id="{250E01EF-721A-06EA-A79E-BE5DACD9A242}"/>
              </a:ext>
            </a:extLst>
          </p:cNvPr>
          <p:cNvSpPr txBox="1"/>
          <p:nvPr/>
        </p:nvSpPr>
        <p:spPr>
          <a:xfrm>
            <a:off x="6449574" y="5597113"/>
            <a:ext cx="1634999" cy="646331"/>
          </a:xfrm>
          <a:prstGeom prst="rect">
            <a:avLst/>
          </a:prstGeom>
          <a:noFill/>
        </p:spPr>
        <p:txBody>
          <a:bodyPr wrap="none" rtlCol="0">
            <a:spAutoFit/>
          </a:bodyPr>
          <a:lstStyle/>
          <a:p>
            <a:pPr algn="ctr"/>
            <a:r>
              <a:rPr lang="en-US" dirty="0"/>
              <a:t>Kenneth Brown</a:t>
            </a:r>
          </a:p>
          <a:p>
            <a:pPr algn="ctr"/>
            <a:r>
              <a:rPr lang="en-US" dirty="0"/>
              <a:t>(Advisor)</a:t>
            </a:r>
          </a:p>
        </p:txBody>
      </p:sp>
      <p:pic>
        <p:nvPicPr>
          <p:cNvPr id="9" name="Picture 8" descr="A qr code with blue dots&#10;&#10;AI-generated content may be incorrect.">
            <a:extLst>
              <a:ext uri="{FF2B5EF4-FFF2-40B4-BE49-F238E27FC236}">
                <a16:creationId xmlns:a16="http://schemas.microsoft.com/office/drawing/2014/main" id="{C3551B5F-F6F0-93A0-D1F7-33EF5BC0025C}"/>
              </a:ext>
            </a:extLst>
          </p:cNvPr>
          <p:cNvPicPr>
            <a:picLocks noChangeAspect="1"/>
          </p:cNvPicPr>
          <p:nvPr/>
        </p:nvPicPr>
        <p:blipFill>
          <a:blip r:embed="rId5"/>
          <a:stretch>
            <a:fillRect/>
          </a:stretch>
        </p:blipFill>
        <p:spPr>
          <a:xfrm>
            <a:off x="1476521" y="3906837"/>
            <a:ext cx="1905000" cy="1905000"/>
          </a:xfrm>
          <a:prstGeom prst="rect">
            <a:avLst/>
          </a:prstGeom>
        </p:spPr>
      </p:pic>
    </p:spTree>
    <p:extLst>
      <p:ext uri="{BB962C8B-B14F-4D97-AF65-F5344CB8AC3E}">
        <p14:creationId xmlns:p14="http://schemas.microsoft.com/office/powerpoint/2010/main" val="30056399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D11BD-71AD-B1E9-FCF2-AFCF1F023E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2D1B8E-BE15-3981-30DB-2C1FA057C638}"/>
              </a:ext>
            </a:extLst>
          </p:cNvPr>
          <p:cNvSpPr>
            <a:spLocks noGrp="1"/>
          </p:cNvSpPr>
          <p:nvPr>
            <p:ph type="title"/>
          </p:nvPr>
        </p:nvSpPr>
        <p:spPr/>
        <p:txBody>
          <a:bodyPr/>
          <a:lstStyle/>
          <a:p>
            <a:r>
              <a:rPr lang="en-US" dirty="0"/>
              <a:t>(1) Elongated Compass Codes</a:t>
            </a:r>
          </a:p>
        </p:txBody>
      </p:sp>
      <p:pic>
        <p:nvPicPr>
          <p:cNvPr id="3" name="Picture 2">
            <a:extLst>
              <a:ext uri="{FF2B5EF4-FFF2-40B4-BE49-F238E27FC236}">
                <a16:creationId xmlns:a16="http://schemas.microsoft.com/office/drawing/2014/main" id="{F6A7A4F7-D466-EAF4-1C58-99ECE522FB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786"/>
          <a:stretch/>
        </p:blipFill>
        <p:spPr bwMode="auto">
          <a:xfrm>
            <a:off x="3199284" y="2195168"/>
            <a:ext cx="4138174" cy="276148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066FCA7-D917-794F-820D-54327935B834}"/>
              </a:ext>
            </a:extLst>
          </p:cNvPr>
          <p:cNvSpPr txBox="1"/>
          <p:nvPr/>
        </p:nvSpPr>
        <p:spPr>
          <a:xfrm>
            <a:off x="3778928" y="6216718"/>
            <a:ext cx="6065378" cy="369332"/>
          </a:xfrm>
          <a:prstGeom prst="rect">
            <a:avLst/>
          </a:prstGeom>
          <a:noFill/>
        </p:spPr>
        <p:txBody>
          <a:bodyPr wrap="none" rtlCol="0">
            <a:spAutoFit/>
          </a:bodyPr>
          <a:lstStyle/>
          <a:p>
            <a:r>
              <a:rPr lang="en-US" dirty="0"/>
              <a:t>M. Li, D. Miller, M. Newman, et al. Phys Rev X </a:t>
            </a:r>
            <a:r>
              <a:rPr lang="en-US" b="1" dirty="0"/>
              <a:t>9, </a:t>
            </a:r>
            <a:r>
              <a:rPr lang="en-US" dirty="0"/>
              <a:t>021041 (2019)</a:t>
            </a:r>
          </a:p>
        </p:txBody>
      </p:sp>
      <p:sp>
        <p:nvSpPr>
          <p:cNvPr id="15" name="TextBox 14">
            <a:extLst>
              <a:ext uri="{FF2B5EF4-FFF2-40B4-BE49-F238E27FC236}">
                <a16:creationId xmlns:a16="http://schemas.microsoft.com/office/drawing/2014/main" id="{8DCC582B-030D-56DC-E3FE-470CAAFB6D6C}"/>
              </a:ext>
            </a:extLst>
          </p:cNvPr>
          <p:cNvSpPr txBox="1"/>
          <p:nvPr/>
        </p:nvSpPr>
        <p:spPr>
          <a:xfrm>
            <a:off x="11009244" y="2104486"/>
            <a:ext cx="371061" cy="584775"/>
          </a:xfrm>
          <a:prstGeom prst="rect">
            <a:avLst/>
          </a:prstGeom>
          <a:noFill/>
        </p:spPr>
        <p:txBody>
          <a:bodyPr wrap="square" rtlCol="0">
            <a:spAutoFit/>
          </a:bodyPr>
          <a:lstStyle/>
          <a:p>
            <a:pPr algn="ctr"/>
            <a:r>
              <a:rPr lang="en-US" sz="3200" b="1" dirty="0">
                <a:solidFill>
                  <a:srgbClr val="95B5F2"/>
                </a:solidFill>
              </a:rPr>
              <a:t>X</a:t>
            </a:r>
            <a:endParaRPr lang="en-US" b="1" dirty="0">
              <a:solidFill>
                <a:srgbClr val="95B5F2"/>
              </a:solidFill>
            </a:endParaRPr>
          </a:p>
        </p:txBody>
      </p:sp>
      <p:sp>
        <p:nvSpPr>
          <p:cNvPr id="16" name="TextBox 15">
            <a:extLst>
              <a:ext uri="{FF2B5EF4-FFF2-40B4-BE49-F238E27FC236}">
                <a16:creationId xmlns:a16="http://schemas.microsoft.com/office/drawing/2014/main" id="{6F05A712-08B5-DBE0-4AC4-8B891A039E88}"/>
              </a:ext>
            </a:extLst>
          </p:cNvPr>
          <p:cNvSpPr txBox="1"/>
          <p:nvPr/>
        </p:nvSpPr>
        <p:spPr>
          <a:xfrm>
            <a:off x="11098697" y="2989925"/>
            <a:ext cx="201095" cy="584775"/>
          </a:xfrm>
          <a:prstGeom prst="rect">
            <a:avLst/>
          </a:prstGeom>
          <a:noFill/>
        </p:spPr>
        <p:txBody>
          <a:bodyPr wrap="square" rtlCol="0">
            <a:spAutoFit/>
          </a:bodyPr>
          <a:lstStyle/>
          <a:p>
            <a:pPr algn="ctr"/>
            <a:r>
              <a:rPr lang="en-US" sz="3200" b="1" dirty="0">
                <a:solidFill>
                  <a:srgbClr val="D18383"/>
                </a:solidFill>
              </a:rPr>
              <a:t>Z</a:t>
            </a:r>
          </a:p>
        </p:txBody>
      </p:sp>
      <p:pic>
        <p:nvPicPr>
          <p:cNvPr id="17" name="Content Placeholder 3">
            <a:extLst>
              <a:ext uri="{FF2B5EF4-FFF2-40B4-BE49-F238E27FC236}">
                <a16:creationId xmlns:a16="http://schemas.microsoft.com/office/drawing/2014/main" id="{9224593F-2721-0A95-088A-501D104BA1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73584" y="1690688"/>
            <a:ext cx="4351338" cy="4351338"/>
          </a:xfrm>
          <a:prstGeom prst="rect">
            <a:avLst/>
          </a:prstGeom>
        </p:spPr>
      </p:pic>
      <mc:AlternateContent xmlns:mc="http://schemas.openxmlformats.org/markup-compatibility/2006" xmlns:a14="http://schemas.microsoft.com/office/drawing/2010/main">
        <mc:Choice Requires="a14">
          <p:sp>
            <p:nvSpPr>
              <p:cNvPr id="18" name="Content Placeholder 9">
                <a:extLst>
                  <a:ext uri="{FF2B5EF4-FFF2-40B4-BE49-F238E27FC236}">
                    <a16:creationId xmlns:a16="http://schemas.microsoft.com/office/drawing/2014/main" id="{0AD40E39-6FBA-1847-8392-7A69D81846D3}"/>
                  </a:ext>
                </a:extLst>
              </p:cNvPr>
              <p:cNvSpPr txBox="1">
                <a:spLocks/>
              </p:cNvSpPr>
              <p:nvPr/>
            </p:nvSpPr>
            <p:spPr>
              <a:xfrm>
                <a:off x="6811617" y="5552659"/>
                <a:ext cx="4542183" cy="6640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𝑑</m:t>
                      </m:r>
                      <m:r>
                        <a:rPr lang="en-US" sz="2400" b="0" i="1" smtClean="0">
                          <a:latin typeface="Cambria Math" panose="02040503050406030204" pitchFamily="18" charset="0"/>
                          <a:ea typeface="Cambria Math" panose="02040503050406030204" pitchFamily="18" charset="0"/>
                        </a:rPr>
                        <m:t>=7, ℓ=4</m:t>
                      </m:r>
                    </m:oMath>
                  </m:oMathPara>
                </a14:m>
                <a:endParaRPr lang="en-US" sz="2400" dirty="0">
                  <a:ea typeface="Cambria Math" panose="02040503050406030204" pitchFamily="18" charset="0"/>
                </a:endParaRPr>
              </a:p>
              <a:p>
                <a:pPr marL="0" indent="0" algn="ctr">
                  <a:buFont typeface="Arial" panose="020B0604020202020204" pitchFamily="34" charset="0"/>
                  <a:buNone/>
                </a:pPr>
                <a:endParaRPr lang="en-US" sz="2400" dirty="0"/>
              </a:p>
            </p:txBody>
          </p:sp>
        </mc:Choice>
        <mc:Fallback xmlns="">
          <p:sp>
            <p:nvSpPr>
              <p:cNvPr id="18" name="Content Placeholder 9">
                <a:extLst>
                  <a:ext uri="{FF2B5EF4-FFF2-40B4-BE49-F238E27FC236}">
                    <a16:creationId xmlns:a16="http://schemas.microsoft.com/office/drawing/2014/main" id="{0AD40E39-6FBA-1847-8392-7A69D81846D3}"/>
                  </a:ext>
                </a:extLst>
              </p:cNvPr>
              <p:cNvSpPr txBox="1">
                <a:spLocks noRot="1" noChangeAspect="1" noMove="1" noResize="1" noEditPoints="1" noAdjustHandles="1" noChangeArrowheads="1" noChangeShapeType="1" noTextEdit="1"/>
              </p:cNvSpPr>
              <p:nvPr/>
            </p:nvSpPr>
            <p:spPr>
              <a:xfrm>
                <a:off x="6811617" y="5552659"/>
                <a:ext cx="4542183" cy="664059"/>
              </a:xfrm>
              <a:prstGeom prst="rect">
                <a:avLst/>
              </a:prstGeom>
              <a:blipFill>
                <a:blip r:embed="rId6"/>
                <a:stretch>
                  <a:fillRect/>
                </a:stretch>
              </a:blipFill>
            </p:spPr>
            <p:txBody>
              <a:bodyPr/>
              <a:lstStyle/>
              <a:p>
                <a:r>
                  <a:rPr lang="en-US">
                    <a:noFill/>
                  </a:rPr>
                  <a:t> </a:t>
                </a:r>
              </a:p>
            </p:txBody>
          </p:sp>
        </mc:Fallback>
      </mc:AlternateContent>
      <p:pic>
        <p:nvPicPr>
          <p:cNvPr id="19" name="Picture 2">
            <a:extLst>
              <a:ext uri="{FF2B5EF4-FFF2-40B4-BE49-F238E27FC236}">
                <a16:creationId xmlns:a16="http://schemas.microsoft.com/office/drawing/2014/main" id="{8544DD87-D016-7300-BAA9-CF45694C14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8021"/>
          <a:stretch/>
        </p:blipFill>
        <p:spPr bwMode="auto">
          <a:xfrm>
            <a:off x="667078" y="2195169"/>
            <a:ext cx="2532206" cy="2759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7078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CBACF-7A14-F4AA-F24C-AAE6C15F05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EC83A8-F553-0761-DB2E-251B79B960AF}"/>
              </a:ext>
            </a:extLst>
          </p:cNvPr>
          <p:cNvSpPr>
            <a:spLocks noGrp="1"/>
          </p:cNvSpPr>
          <p:nvPr>
            <p:ph type="title"/>
          </p:nvPr>
        </p:nvSpPr>
        <p:spPr/>
        <p:txBody>
          <a:bodyPr/>
          <a:lstStyle/>
          <a:p>
            <a:r>
              <a:rPr lang="en-US" dirty="0"/>
              <a:t>(1) Elongated Compass Codes</a:t>
            </a:r>
          </a:p>
        </p:txBody>
      </p:sp>
      <p:sp>
        <p:nvSpPr>
          <p:cNvPr id="12" name="TextBox 11">
            <a:extLst>
              <a:ext uri="{FF2B5EF4-FFF2-40B4-BE49-F238E27FC236}">
                <a16:creationId xmlns:a16="http://schemas.microsoft.com/office/drawing/2014/main" id="{CAF60CD8-25DA-F131-864F-A45EB6EC0CFA}"/>
              </a:ext>
            </a:extLst>
          </p:cNvPr>
          <p:cNvSpPr txBox="1"/>
          <p:nvPr/>
        </p:nvSpPr>
        <p:spPr>
          <a:xfrm>
            <a:off x="2251838" y="6216718"/>
            <a:ext cx="7688323" cy="369332"/>
          </a:xfrm>
          <a:prstGeom prst="rect">
            <a:avLst/>
          </a:prstGeom>
          <a:noFill/>
        </p:spPr>
        <p:txBody>
          <a:bodyPr wrap="none" rtlCol="0">
            <a:spAutoFit/>
          </a:bodyPr>
          <a:lstStyle/>
          <a:p>
            <a:r>
              <a:rPr lang="en-US" dirty="0"/>
              <a:t>J.P. Bonilla </a:t>
            </a:r>
            <a:r>
              <a:rPr lang="en-US" dirty="0" err="1"/>
              <a:t>Ataides</a:t>
            </a:r>
            <a:r>
              <a:rPr lang="en-US" dirty="0"/>
              <a:t>, D.K Tuckett, S.D. Bartlett, et al. </a:t>
            </a:r>
            <a:r>
              <a:rPr lang="en-US" b="0" u="none" strike="noStrike" dirty="0">
                <a:effectLst/>
              </a:rPr>
              <a:t>Nat Commun</a:t>
            </a:r>
            <a:r>
              <a:rPr lang="en-US" b="0" i="0" u="none" strike="noStrike" dirty="0">
                <a:effectLst/>
              </a:rPr>
              <a:t> </a:t>
            </a:r>
            <a:r>
              <a:rPr lang="en-US" b="1" i="0" u="none" strike="noStrike" dirty="0">
                <a:effectLst/>
              </a:rPr>
              <a:t>12</a:t>
            </a:r>
            <a:r>
              <a:rPr lang="en-US" b="0" i="0" u="none" strike="noStrike" dirty="0">
                <a:effectLst/>
              </a:rPr>
              <a:t>, 2172 (2021)</a:t>
            </a:r>
            <a:r>
              <a:rPr lang="en-US" b="0" i="0" u="none" strike="noStrike" dirty="0">
                <a:solidFill>
                  <a:srgbClr val="222222"/>
                </a:solidFill>
                <a:effectLst/>
                <a:latin typeface="-apple-system"/>
              </a:rPr>
              <a:t> </a:t>
            </a:r>
            <a:endParaRPr lang="en-US" dirty="0"/>
          </a:p>
        </p:txBody>
      </p:sp>
      <p:sp>
        <p:nvSpPr>
          <p:cNvPr id="15" name="TextBox 14">
            <a:extLst>
              <a:ext uri="{FF2B5EF4-FFF2-40B4-BE49-F238E27FC236}">
                <a16:creationId xmlns:a16="http://schemas.microsoft.com/office/drawing/2014/main" id="{89145734-D4B5-69C6-49D5-41486E2E0DA8}"/>
              </a:ext>
            </a:extLst>
          </p:cNvPr>
          <p:cNvSpPr txBox="1"/>
          <p:nvPr/>
        </p:nvSpPr>
        <p:spPr>
          <a:xfrm>
            <a:off x="11009244" y="2104486"/>
            <a:ext cx="371061" cy="584775"/>
          </a:xfrm>
          <a:prstGeom prst="rect">
            <a:avLst/>
          </a:prstGeom>
          <a:noFill/>
        </p:spPr>
        <p:txBody>
          <a:bodyPr wrap="square" rtlCol="0">
            <a:spAutoFit/>
          </a:bodyPr>
          <a:lstStyle/>
          <a:p>
            <a:pPr algn="ctr"/>
            <a:r>
              <a:rPr lang="en-US" sz="3200" b="1" dirty="0">
                <a:solidFill>
                  <a:srgbClr val="95B5F2"/>
                </a:solidFill>
              </a:rPr>
              <a:t>X</a:t>
            </a:r>
            <a:endParaRPr lang="en-US" b="1" dirty="0">
              <a:solidFill>
                <a:srgbClr val="95B5F2"/>
              </a:solidFill>
            </a:endParaRPr>
          </a:p>
        </p:txBody>
      </p:sp>
      <p:sp>
        <p:nvSpPr>
          <p:cNvPr id="16" name="TextBox 15">
            <a:extLst>
              <a:ext uri="{FF2B5EF4-FFF2-40B4-BE49-F238E27FC236}">
                <a16:creationId xmlns:a16="http://schemas.microsoft.com/office/drawing/2014/main" id="{C2D26B44-165C-B10B-A035-DA6797CA42F0}"/>
              </a:ext>
            </a:extLst>
          </p:cNvPr>
          <p:cNvSpPr txBox="1"/>
          <p:nvPr/>
        </p:nvSpPr>
        <p:spPr>
          <a:xfrm>
            <a:off x="11098697" y="2989925"/>
            <a:ext cx="201095" cy="584775"/>
          </a:xfrm>
          <a:prstGeom prst="rect">
            <a:avLst/>
          </a:prstGeom>
          <a:noFill/>
        </p:spPr>
        <p:txBody>
          <a:bodyPr wrap="square" rtlCol="0">
            <a:spAutoFit/>
          </a:bodyPr>
          <a:lstStyle/>
          <a:p>
            <a:pPr algn="ctr"/>
            <a:r>
              <a:rPr lang="en-US" sz="3200" b="1" dirty="0">
                <a:solidFill>
                  <a:srgbClr val="D18383"/>
                </a:solidFill>
              </a:rPr>
              <a:t>Z</a:t>
            </a:r>
          </a:p>
        </p:txBody>
      </p:sp>
      <p:pic>
        <p:nvPicPr>
          <p:cNvPr id="17" name="Content Placeholder 3">
            <a:extLst>
              <a:ext uri="{FF2B5EF4-FFF2-40B4-BE49-F238E27FC236}">
                <a16:creationId xmlns:a16="http://schemas.microsoft.com/office/drawing/2014/main" id="{1717302C-1734-E49F-0E3E-07CCC5C9E9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73584" y="1690688"/>
            <a:ext cx="4351338" cy="4351338"/>
          </a:xfrm>
          <a:prstGeom prst="rect">
            <a:avLst/>
          </a:prstGeom>
        </p:spPr>
      </p:pic>
      <mc:AlternateContent xmlns:mc="http://schemas.openxmlformats.org/markup-compatibility/2006" xmlns:a14="http://schemas.microsoft.com/office/drawing/2010/main">
        <mc:Choice Requires="a14">
          <p:sp>
            <p:nvSpPr>
              <p:cNvPr id="18" name="Content Placeholder 9">
                <a:extLst>
                  <a:ext uri="{FF2B5EF4-FFF2-40B4-BE49-F238E27FC236}">
                    <a16:creationId xmlns:a16="http://schemas.microsoft.com/office/drawing/2014/main" id="{CFCD1878-2D23-AA3E-1E7E-32387DAE7A76}"/>
                  </a:ext>
                </a:extLst>
              </p:cNvPr>
              <p:cNvSpPr txBox="1">
                <a:spLocks/>
              </p:cNvSpPr>
              <p:nvPr/>
            </p:nvSpPr>
            <p:spPr>
              <a:xfrm>
                <a:off x="6811617" y="5552659"/>
                <a:ext cx="4542183" cy="6640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𝑑</m:t>
                      </m:r>
                      <m:r>
                        <a:rPr lang="en-US" sz="2400" b="0" i="1" smtClean="0">
                          <a:latin typeface="Cambria Math" panose="02040503050406030204" pitchFamily="18" charset="0"/>
                          <a:ea typeface="Cambria Math" panose="02040503050406030204" pitchFamily="18" charset="0"/>
                        </a:rPr>
                        <m:t>=7, ℓ=4</m:t>
                      </m:r>
                    </m:oMath>
                  </m:oMathPara>
                </a14:m>
                <a:endParaRPr lang="en-US" sz="2400" dirty="0">
                  <a:ea typeface="Cambria Math" panose="02040503050406030204" pitchFamily="18" charset="0"/>
                </a:endParaRPr>
              </a:p>
              <a:p>
                <a:pPr marL="0" indent="0" algn="ctr">
                  <a:buFont typeface="Arial" panose="020B0604020202020204" pitchFamily="34" charset="0"/>
                  <a:buNone/>
                </a:pPr>
                <a:endParaRPr lang="en-US" sz="2400" dirty="0"/>
              </a:p>
            </p:txBody>
          </p:sp>
        </mc:Choice>
        <mc:Fallback xmlns="">
          <p:sp>
            <p:nvSpPr>
              <p:cNvPr id="18" name="Content Placeholder 9">
                <a:extLst>
                  <a:ext uri="{FF2B5EF4-FFF2-40B4-BE49-F238E27FC236}">
                    <a16:creationId xmlns:a16="http://schemas.microsoft.com/office/drawing/2014/main" id="{CFCD1878-2D23-AA3E-1E7E-32387DAE7A76}"/>
                  </a:ext>
                </a:extLst>
              </p:cNvPr>
              <p:cNvSpPr txBox="1">
                <a:spLocks noRot="1" noChangeAspect="1" noMove="1" noResize="1" noEditPoints="1" noAdjustHandles="1" noChangeArrowheads="1" noChangeShapeType="1" noTextEdit="1"/>
              </p:cNvSpPr>
              <p:nvPr/>
            </p:nvSpPr>
            <p:spPr>
              <a:xfrm>
                <a:off x="6811617" y="5552659"/>
                <a:ext cx="4542183" cy="66405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27A5B3E-2F5C-CA42-C526-610FCDCC3E5A}"/>
                  </a:ext>
                </a:extLst>
              </p:cNvPr>
              <p:cNvSpPr txBox="1"/>
              <p:nvPr/>
            </p:nvSpPr>
            <p:spPr>
              <a:xfrm>
                <a:off x="1930819" y="2989925"/>
                <a:ext cx="3087598" cy="18490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0</m:t>
                      </m:r>
                      <m:r>
                        <a:rPr lang="en-US" sz="2800" b="0" i="1" smtClean="0">
                          <a:latin typeface="Cambria Math" panose="02040503050406030204" pitchFamily="18" charset="0"/>
                          <a:ea typeface="Cambria Math" panose="02040503050406030204" pitchFamily="18" charset="0"/>
                        </a:rPr>
                        <m:t>.5</m:t>
                      </m:r>
                      <m:r>
                        <a:rPr lang="en-US" sz="2800" i="1" smtClean="0">
                          <a:latin typeface="Cambria Math" panose="02040503050406030204" pitchFamily="18" charset="0"/>
                          <a:ea typeface="Cambria Math" panose="02040503050406030204" pitchFamily="18" charset="0"/>
                        </a:rPr>
                        <m:t>≤</m:t>
                      </m:r>
                      <m:sSub>
                        <m:sSubPr>
                          <m:ctrlPr>
                            <a:rPr lang="en-US" sz="2800" i="1" smtClean="0">
                              <a:latin typeface="Cambria Math" panose="02040503050406030204" pitchFamily="18" charset="0"/>
                              <a:ea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𝜂</m:t>
                          </m:r>
                        </m:e>
                        <m:sub>
                          <m:r>
                            <a:rPr lang="en-US" sz="2800" b="0" i="1" smtClean="0">
                              <a:latin typeface="Cambria Math" panose="02040503050406030204" pitchFamily="18" charset="0"/>
                              <a:ea typeface="Cambria Math" panose="02040503050406030204" pitchFamily="18" charset="0"/>
                            </a:rPr>
                            <m:t>𝑜𝑝𝑡</m:t>
                          </m:r>
                        </m:sub>
                      </m:sSub>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5.98</m:t>
                      </m:r>
                    </m:oMath>
                  </m:oMathPara>
                </a14:m>
                <a:endParaRPr lang="en-US" sz="2800" b="0" dirty="0">
                  <a:ea typeface="Cambria Math" panose="02040503050406030204" pitchFamily="18" charset="0"/>
                </a:endParaRPr>
              </a:p>
              <a:p>
                <a:endParaRPr lang="en-US" sz="28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1</m:t>
                      </m:r>
                      <m:r>
                        <a:rPr lang="en-US" sz="2800" b="0" i="1" smtClean="0">
                          <a:latin typeface="Cambria Math" panose="02040503050406030204" pitchFamily="18" charset="0"/>
                          <a:ea typeface="Cambria Math" panose="02040503050406030204" pitchFamily="18" charset="0"/>
                        </a:rPr>
                        <m:t>0</m:t>
                      </m:r>
                      <m:r>
                        <a:rPr lang="en-US" sz="2800" i="1" smtClean="0">
                          <a:latin typeface="Cambria Math" panose="02040503050406030204" pitchFamily="18" charset="0"/>
                          <a:ea typeface="Cambria Math" panose="02040503050406030204" pitchFamily="18" charset="0"/>
                        </a:rPr>
                        <m:t>≤</m:t>
                      </m:r>
                      <m:r>
                        <a:rPr lang="en-US" sz="2800" i="1" smtClean="0">
                          <a:latin typeface="Cambria Math" panose="02040503050406030204" pitchFamily="18" charset="0"/>
                          <a:ea typeface="Cambria Math" panose="02040503050406030204" pitchFamily="18" charset="0"/>
                        </a:rPr>
                        <m:t>𝜂</m:t>
                      </m:r>
                      <m:r>
                        <a:rPr lang="en-US" sz="2800" i="1" smtClean="0">
                          <a:latin typeface="Cambria Math" panose="02040503050406030204" pitchFamily="18" charset="0"/>
                          <a:ea typeface="Cambria Math" panose="02040503050406030204" pitchFamily="18" charset="0"/>
                        </a:rPr>
                        <m:t>≤1000</m:t>
                      </m:r>
                    </m:oMath>
                  </m:oMathPara>
                </a14:m>
                <a:endParaRPr lang="en-US" sz="2800" b="0" dirty="0">
                  <a:ea typeface="Cambria Math" panose="02040503050406030204" pitchFamily="18" charset="0"/>
                </a:endParaRPr>
              </a:p>
              <a:p>
                <a:endParaRPr lang="en-US" sz="2800" b="0" dirty="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E27A5B3E-2F5C-CA42-C526-610FCDCC3E5A}"/>
                  </a:ext>
                </a:extLst>
              </p:cNvPr>
              <p:cNvSpPr txBox="1">
                <a:spLocks noRot="1" noChangeAspect="1" noMove="1" noResize="1" noEditPoints="1" noAdjustHandles="1" noChangeArrowheads="1" noChangeShapeType="1" noTextEdit="1"/>
              </p:cNvSpPr>
              <p:nvPr/>
            </p:nvSpPr>
            <p:spPr>
              <a:xfrm>
                <a:off x="1930819" y="2989925"/>
                <a:ext cx="3087598" cy="1849096"/>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37045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E6F73-10C9-94F8-4926-B22D8F2DDC4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B07195D-FCE5-C284-9B18-9DC4AB70083D}"/>
              </a:ext>
            </a:extLst>
          </p:cNvPr>
          <p:cNvSpPr>
            <a:spLocks noGrp="1"/>
          </p:cNvSpPr>
          <p:nvPr>
            <p:ph type="title"/>
          </p:nvPr>
        </p:nvSpPr>
        <p:spPr/>
        <p:txBody>
          <a:bodyPr/>
          <a:lstStyle/>
          <a:p>
            <a:r>
              <a:rPr lang="en-US" dirty="0"/>
              <a:t>Decoders for high bias</a:t>
            </a:r>
          </a:p>
        </p:txBody>
      </p:sp>
      <p:sp>
        <p:nvSpPr>
          <p:cNvPr id="6" name="TextBox 5">
            <a:extLst>
              <a:ext uri="{FF2B5EF4-FFF2-40B4-BE49-F238E27FC236}">
                <a16:creationId xmlns:a16="http://schemas.microsoft.com/office/drawing/2014/main" id="{7EC7E7B5-0B8D-0F53-C624-01046484EF28}"/>
              </a:ext>
            </a:extLst>
          </p:cNvPr>
          <p:cNvSpPr txBox="1"/>
          <p:nvPr/>
        </p:nvSpPr>
        <p:spPr>
          <a:xfrm>
            <a:off x="950693" y="1435560"/>
            <a:ext cx="4868382" cy="461665"/>
          </a:xfrm>
          <a:prstGeom prst="rect">
            <a:avLst/>
          </a:prstGeom>
          <a:noFill/>
        </p:spPr>
        <p:txBody>
          <a:bodyPr wrap="square" rtlCol="0">
            <a:spAutoFit/>
          </a:bodyPr>
          <a:lstStyle/>
          <a:p>
            <a:r>
              <a:rPr lang="en-US" sz="2400" dirty="0"/>
              <a:t>Maximum Likelihood Decoding: XZZX</a:t>
            </a:r>
          </a:p>
        </p:txBody>
      </p:sp>
      <p:pic>
        <p:nvPicPr>
          <p:cNvPr id="1028" name="Picture 4" descr="figure 4">
            <a:extLst>
              <a:ext uri="{FF2B5EF4-FFF2-40B4-BE49-F238E27FC236}">
                <a16:creationId xmlns:a16="http://schemas.microsoft.com/office/drawing/2014/main" id="{30F2491A-DD63-6D15-938D-E7809FBD75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639" y="1968125"/>
            <a:ext cx="4868382" cy="38023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graph of numbers and letters&#10;&#10;AI-generated content may be incorrect.">
            <a:extLst>
              <a:ext uri="{FF2B5EF4-FFF2-40B4-BE49-F238E27FC236}">
                <a16:creationId xmlns:a16="http://schemas.microsoft.com/office/drawing/2014/main" id="{66DD2C0C-9DA2-F5AD-6232-DCD9B3CE8829}"/>
              </a:ext>
            </a:extLst>
          </p:cNvPr>
          <p:cNvPicPr>
            <a:picLocks noChangeAspect="1"/>
          </p:cNvPicPr>
          <p:nvPr/>
        </p:nvPicPr>
        <p:blipFill>
          <a:blip r:embed="rId4"/>
          <a:srcRect l="54543"/>
          <a:stretch/>
        </p:blipFill>
        <p:spPr>
          <a:xfrm>
            <a:off x="7267073" y="1968125"/>
            <a:ext cx="3853982" cy="3802313"/>
          </a:xfrm>
          <a:prstGeom prst="rect">
            <a:avLst/>
          </a:prstGeom>
        </p:spPr>
      </p:pic>
      <p:pic>
        <p:nvPicPr>
          <p:cNvPr id="9" name="Picture 8" descr="A graph of numbers and letters&#10;&#10;AI-generated content may be incorrect.">
            <a:extLst>
              <a:ext uri="{FF2B5EF4-FFF2-40B4-BE49-F238E27FC236}">
                <a16:creationId xmlns:a16="http://schemas.microsoft.com/office/drawing/2014/main" id="{2BECBD65-027C-0CE7-B3D6-8B18B765A086}"/>
              </a:ext>
            </a:extLst>
          </p:cNvPr>
          <p:cNvPicPr>
            <a:picLocks noChangeAspect="1"/>
          </p:cNvPicPr>
          <p:nvPr/>
        </p:nvPicPr>
        <p:blipFill>
          <a:blip r:embed="rId4"/>
          <a:srcRect r="92208"/>
          <a:stretch/>
        </p:blipFill>
        <p:spPr>
          <a:xfrm>
            <a:off x="6606450" y="1947568"/>
            <a:ext cx="660623" cy="3802313"/>
          </a:xfrm>
          <a:prstGeom prst="rect">
            <a:avLst/>
          </a:prstGeom>
        </p:spPr>
      </p:pic>
      <p:sp>
        <p:nvSpPr>
          <p:cNvPr id="10" name="TextBox 9">
            <a:extLst>
              <a:ext uri="{FF2B5EF4-FFF2-40B4-BE49-F238E27FC236}">
                <a16:creationId xmlns:a16="http://schemas.microsoft.com/office/drawing/2014/main" id="{385D2794-733D-7FF0-4878-7D65C1A7E245}"/>
              </a:ext>
            </a:extLst>
          </p:cNvPr>
          <p:cNvSpPr txBox="1"/>
          <p:nvPr/>
        </p:nvSpPr>
        <p:spPr>
          <a:xfrm>
            <a:off x="6685547" y="1459855"/>
            <a:ext cx="4668253" cy="461665"/>
          </a:xfrm>
          <a:prstGeom prst="rect">
            <a:avLst/>
          </a:prstGeom>
          <a:noFill/>
        </p:spPr>
        <p:txBody>
          <a:bodyPr wrap="square" rtlCol="0">
            <a:spAutoFit/>
          </a:bodyPr>
          <a:lstStyle/>
          <a:p>
            <a:r>
              <a:rPr lang="en-US" sz="2400" dirty="0"/>
              <a:t>MWPM: Elongated Compass Codes</a:t>
            </a:r>
          </a:p>
        </p:txBody>
      </p:sp>
      <p:sp>
        <p:nvSpPr>
          <p:cNvPr id="12" name="TextBox 11">
            <a:extLst>
              <a:ext uri="{FF2B5EF4-FFF2-40B4-BE49-F238E27FC236}">
                <a16:creationId xmlns:a16="http://schemas.microsoft.com/office/drawing/2014/main" id="{9D85C3C0-B439-B97A-2ECF-4D3421B89567}"/>
              </a:ext>
            </a:extLst>
          </p:cNvPr>
          <p:cNvSpPr txBox="1"/>
          <p:nvPr/>
        </p:nvSpPr>
        <p:spPr>
          <a:xfrm>
            <a:off x="2054737" y="5956418"/>
            <a:ext cx="8082525" cy="646331"/>
          </a:xfrm>
          <a:prstGeom prst="rect">
            <a:avLst/>
          </a:prstGeom>
          <a:noFill/>
        </p:spPr>
        <p:txBody>
          <a:bodyPr wrap="square">
            <a:spAutoFit/>
          </a:bodyPr>
          <a:lstStyle/>
          <a:p>
            <a:pPr marL="0" indent="0">
              <a:buNone/>
            </a:pPr>
            <a:r>
              <a:rPr lang="en-US" sz="1800" b="0" i="0" u="none" strike="noStrike" dirty="0">
                <a:effectLst/>
              </a:rPr>
              <a:t>(L) Bonilla </a:t>
            </a:r>
            <a:r>
              <a:rPr lang="en-US" sz="1800" b="0" i="0" u="none" strike="noStrike" dirty="0" err="1">
                <a:effectLst/>
              </a:rPr>
              <a:t>Ataides</a:t>
            </a:r>
            <a:r>
              <a:rPr lang="en-US" sz="1800" b="0" i="0" u="none" strike="noStrike" dirty="0">
                <a:effectLst/>
              </a:rPr>
              <a:t>, J.P., Tuckett, D.K., Bartlett, S.D. </a:t>
            </a:r>
            <a:r>
              <a:rPr lang="en-US" sz="1800" b="0" u="none" strike="noStrike" dirty="0">
                <a:effectLst/>
              </a:rPr>
              <a:t>et al. Nat Commun</a:t>
            </a:r>
            <a:r>
              <a:rPr lang="en-US" sz="1800" b="0" i="0" u="none" strike="noStrike" dirty="0">
                <a:effectLst/>
              </a:rPr>
              <a:t> </a:t>
            </a:r>
            <a:r>
              <a:rPr lang="en-US" sz="1800" b="1" i="0" u="none" strike="noStrike" dirty="0">
                <a:effectLst/>
              </a:rPr>
              <a:t>12</a:t>
            </a:r>
            <a:r>
              <a:rPr lang="en-US" sz="1800" b="0" i="0" u="none" strike="noStrike" dirty="0">
                <a:effectLst/>
              </a:rPr>
              <a:t>, 2172 (2021)</a:t>
            </a:r>
          </a:p>
          <a:p>
            <a:pPr marL="0" indent="0">
              <a:buNone/>
            </a:pPr>
            <a:r>
              <a:rPr lang="en-US" dirty="0"/>
              <a:t>(R)</a:t>
            </a:r>
            <a:r>
              <a:rPr lang="en-US" sz="1800" baseline="30000" dirty="0"/>
              <a:t> </a:t>
            </a:r>
            <a:r>
              <a:rPr lang="en-US" sz="1800" dirty="0"/>
              <a:t>J. Campos, K.R. Brown, </a:t>
            </a:r>
            <a:r>
              <a:rPr lang="en-US" sz="1800" dirty="0">
                <a:effectLst/>
              </a:rPr>
              <a:t>arXiv:2412.03808 (2024)</a:t>
            </a:r>
          </a:p>
        </p:txBody>
      </p:sp>
    </p:spTree>
    <p:extLst>
      <p:ext uri="{BB962C8B-B14F-4D97-AF65-F5344CB8AC3E}">
        <p14:creationId xmlns:p14="http://schemas.microsoft.com/office/powerpoint/2010/main" val="3309661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C2FC7-B7D3-54D4-F334-7AAF61E98B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0B3F02-1768-D11E-7AE2-52F0AF855F70}"/>
              </a:ext>
            </a:extLst>
          </p:cNvPr>
          <p:cNvSpPr>
            <a:spLocks noGrp="1"/>
          </p:cNvSpPr>
          <p:nvPr>
            <p:ph type="title"/>
          </p:nvPr>
        </p:nvSpPr>
        <p:spPr/>
        <p:txBody>
          <a:bodyPr/>
          <a:lstStyle/>
          <a:p>
            <a:r>
              <a:rPr lang="en-US" dirty="0"/>
              <a:t>(2) Correlated Decoding</a:t>
            </a:r>
          </a:p>
        </p:txBody>
      </p:sp>
      <p:sp>
        <p:nvSpPr>
          <p:cNvPr id="3" name="TextBox 2">
            <a:extLst>
              <a:ext uri="{FF2B5EF4-FFF2-40B4-BE49-F238E27FC236}">
                <a16:creationId xmlns:a16="http://schemas.microsoft.com/office/drawing/2014/main" id="{A66F5493-E3A0-1686-2406-94A8717C473C}"/>
              </a:ext>
            </a:extLst>
          </p:cNvPr>
          <p:cNvSpPr txBox="1"/>
          <p:nvPr/>
        </p:nvSpPr>
        <p:spPr>
          <a:xfrm>
            <a:off x="7172383" y="1558166"/>
            <a:ext cx="3551582" cy="4154984"/>
          </a:xfrm>
          <a:prstGeom prst="rect">
            <a:avLst/>
          </a:prstGeom>
          <a:noFill/>
        </p:spPr>
        <p:txBody>
          <a:bodyPr wrap="square" rtlCol="0">
            <a:spAutoFit/>
          </a:bodyPr>
          <a:lstStyle/>
          <a:p>
            <a:pPr marL="457200" indent="-457200">
              <a:buAutoNum type="arabicPeriod"/>
            </a:pPr>
            <a:r>
              <a:rPr lang="en-US" sz="2400" dirty="0"/>
              <a:t>Make X and Z decoder matching graphs with MWPM</a:t>
            </a:r>
          </a:p>
          <a:p>
            <a:pPr marL="457200" indent="-457200">
              <a:buAutoNum type="arabicPeriod"/>
            </a:pPr>
            <a:r>
              <a:rPr lang="en-US" sz="2400" dirty="0"/>
              <a:t>Correct X errors</a:t>
            </a:r>
          </a:p>
          <a:p>
            <a:pPr marL="457200" indent="-457200">
              <a:buAutoNum type="arabicPeriod"/>
            </a:pPr>
            <a:r>
              <a:rPr lang="en-US" sz="2400" dirty="0"/>
              <a:t>Label edges with errors as ‘erased’, remove from Z matching graphs</a:t>
            </a:r>
          </a:p>
          <a:p>
            <a:pPr marL="457200" indent="-457200">
              <a:buAutoNum type="arabicPeriod"/>
            </a:pPr>
            <a:r>
              <a:rPr lang="en-US" sz="2400" dirty="0"/>
              <a:t>Correct Z errors with new matching graphs</a:t>
            </a:r>
          </a:p>
          <a:p>
            <a:pPr marL="457200" indent="-457200">
              <a:buAutoNum type="arabicPeriod"/>
            </a:pPr>
            <a:endParaRPr lang="en-US" sz="2400" dirty="0"/>
          </a:p>
        </p:txBody>
      </p:sp>
      <p:pic>
        <p:nvPicPr>
          <p:cNvPr id="4" name="Picture 3">
            <a:extLst>
              <a:ext uri="{FF2B5EF4-FFF2-40B4-BE49-F238E27FC236}">
                <a16:creationId xmlns:a16="http://schemas.microsoft.com/office/drawing/2014/main" id="{EA917C7E-0A3B-8969-0E8B-1FB6EEDDCCA7}"/>
              </a:ext>
            </a:extLst>
          </p:cNvPr>
          <p:cNvPicPr>
            <a:picLocks noChangeAspect="1"/>
          </p:cNvPicPr>
          <p:nvPr/>
        </p:nvPicPr>
        <p:blipFill>
          <a:blip r:embed="rId3"/>
          <a:srcRect l="3688" t="4123" r="13953" b="13869"/>
          <a:stretch/>
        </p:blipFill>
        <p:spPr>
          <a:xfrm>
            <a:off x="1573352" y="1558166"/>
            <a:ext cx="4668252" cy="4648367"/>
          </a:xfrm>
          <a:prstGeom prst="rect">
            <a:avLst/>
          </a:prstGeom>
        </p:spPr>
      </p:pic>
      <p:sp>
        <p:nvSpPr>
          <p:cNvPr id="6" name="TextBox 5">
            <a:extLst>
              <a:ext uri="{FF2B5EF4-FFF2-40B4-BE49-F238E27FC236}">
                <a16:creationId xmlns:a16="http://schemas.microsoft.com/office/drawing/2014/main" id="{E0B49A72-55E6-499D-49DE-74257C160C9B}"/>
              </a:ext>
            </a:extLst>
          </p:cNvPr>
          <p:cNvSpPr txBox="1"/>
          <p:nvPr/>
        </p:nvSpPr>
        <p:spPr>
          <a:xfrm>
            <a:off x="2651307" y="2473454"/>
            <a:ext cx="371061" cy="584775"/>
          </a:xfrm>
          <a:prstGeom prst="rect">
            <a:avLst/>
          </a:prstGeom>
          <a:noFill/>
        </p:spPr>
        <p:txBody>
          <a:bodyPr wrap="square" rtlCol="0">
            <a:spAutoFit/>
          </a:bodyPr>
          <a:lstStyle/>
          <a:p>
            <a:pPr algn="ctr"/>
            <a:r>
              <a:rPr lang="en-US" sz="3200" b="1" dirty="0"/>
              <a:t>X</a:t>
            </a:r>
            <a:endParaRPr lang="en-US" b="1" dirty="0"/>
          </a:p>
        </p:txBody>
      </p:sp>
      <p:sp>
        <p:nvSpPr>
          <p:cNvPr id="8" name="TextBox 7">
            <a:extLst>
              <a:ext uri="{FF2B5EF4-FFF2-40B4-BE49-F238E27FC236}">
                <a16:creationId xmlns:a16="http://schemas.microsoft.com/office/drawing/2014/main" id="{FA7F0D90-D825-252B-7E7E-4964DE7CDECE}"/>
              </a:ext>
            </a:extLst>
          </p:cNvPr>
          <p:cNvSpPr txBox="1"/>
          <p:nvPr/>
        </p:nvSpPr>
        <p:spPr>
          <a:xfrm>
            <a:off x="3721947" y="2473454"/>
            <a:ext cx="371061" cy="584775"/>
          </a:xfrm>
          <a:prstGeom prst="rect">
            <a:avLst/>
          </a:prstGeom>
          <a:noFill/>
        </p:spPr>
        <p:txBody>
          <a:bodyPr wrap="square" rtlCol="0">
            <a:spAutoFit/>
          </a:bodyPr>
          <a:lstStyle/>
          <a:p>
            <a:pPr algn="ctr"/>
            <a:r>
              <a:rPr lang="en-US" sz="3200" b="1" dirty="0"/>
              <a:t>Z</a:t>
            </a:r>
            <a:endParaRPr lang="en-US" b="1" dirty="0"/>
          </a:p>
        </p:txBody>
      </p:sp>
      <p:sp>
        <p:nvSpPr>
          <p:cNvPr id="9" name="TextBox 8">
            <a:extLst>
              <a:ext uri="{FF2B5EF4-FFF2-40B4-BE49-F238E27FC236}">
                <a16:creationId xmlns:a16="http://schemas.microsoft.com/office/drawing/2014/main" id="{DDCFB968-714A-8B46-E34C-7FCB7A411BF9}"/>
              </a:ext>
            </a:extLst>
          </p:cNvPr>
          <p:cNvSpPr txBox="1"/>
          <p:nvPr/>
        </p:nvSpPr>
        <p:spPr>
          <a:xfrm>
            <a:off x="3715491" y="4582991"/>
            <a:ext cx="371061" cy="584775"/>
          </a:xfrm>
          <a:prstGeom prst="rect">
            <a:avLst/>
          </a:prstGeom>
          <a:noFill/>
        </p:spPr>
        <p:txBody>
          <a:bodyPr wrap="square" rtlCol="0">
            <a:spAutoFit/>
          </a:bodyPr>
          <a:lstStyle/>
          <a:p>
            <a:pPr algn="ctr"/>
            <a:r>
              <a:rPr lang="en-US" sz="3200" b="1" dirty="0"/>
              <a:t>Y</a:t>
            </a:r>
            <a:endParaRPr lang="en-US" b="1" dirty="0"/>
          </a:p>
        </p:txBody>
      </p:sp>
      <p:sp>
        <p:nvSpPr>
          <p:cNvPr id="7" name="TextBox 6">
            <a:extLst>
              <a:ext uri="{FF2B5EF4-FFF2-40B4-BE49-F238E27FC236}">
                <a16:creationId xmlns:a16="http://schemas.microsoft.com/office/drawing/2014/main" id="{5AABF007-8B22-E3A9-CF08-7D1A89BA9EA8}"/>
              </a:ext>
            </a:extLst>
          </p:cNvPr>
          <p:cNvSpPr txBox="1"/>
          <p:nvPr/>
        </p:nvSpPr>
        <p:spPr>
          <a:xfrm>
            <a:off x="834715" y="1690688"/>
            <a:ext cx="371061" cy="584775"/>
          </a:xfrm>
          <a:prstGeom prst="rect">
            <a:avLst/>
          </a:prstGeom>
          <a:noFill/>
        </p:spPr>
        <p:txBody>
          <a:bodyPr wrap="square" rtlCol="0">
            <a:spAutoFit/>
          </a:bodyPr>
          <a:lstStyle/>
          <a:p>
            <a:pPr algn="ctr"/>
            <a:r>
              <a:rPr lang="en-US" sz="3200" b="1" dirty="0">
                <a:solidFill>
                  <a:srgbClr val="95B5F2"/>
                </a:solidFill>
              </a:rPr>
              <a:t>X</a:t>
            </a:r>
            <a:endParaRPr lang="en-US" b="1" dirty="0">
              <a:solidFill>
                <a:srgbClr val="95B5F2"/>
              </a:solidFill>
            </a:endParaRPr>
          </a:p>
        </p:txBody>
      </p:sp>
      <p:sp>
        <p:nvSpPr>
          <p:cNvPr id="10" name="TextBox 9">
            <a:extLst>
              <a:ext uri="{FF2B5EF4-FFF2-40B4-BE49-F238E27FC236}">
                <a16:creationId xmlns:a16="http://schemas.microsoft.com/office/drawing/2014/main" id="{B442396D-5648-9D10-07A9-0663FE1D5BAC}"/>
              </a:ext>
            </a:extLst>
          </p:cNvPr>
          <p:cNvSpPr txBox="1"/>
          <p:nvPr/>
        </p:nvSpPr>
        <p:spPr>
          <a:xfrm>
            <a:off x="924168" y="2576127"/>
            <a:ext cx="201095" cy="584775"/>
          </a:xfrm>
          <a:prstGeom prst="rect">
            <a:avLst/>
          </a:prstGeom>
          <a:noFill/>
        </p:spPr>
        <p:txBody>
          <a:bodyPr wrap="square" rtlCol="0">
            <a:spAutoFit/>
          </a:bodyPr>
          <a:lstStyle/>
          <a:p>
            <a:pPr algn="ctr"/>
            <a:r>
              <a:rPr lang="en-US" sz="3200" b="1" dirty="0">
                <a:solidFill>
                  <a:srgbClr val="D18383"/>
                </a:solidFill>
              </a:rPr>
              <a:t>Z</a:t>
            </a:r>
          </a:p>
        </p:txBody>
      </p:sp>
      <p:sp>
        <p:nvSpPr>
          <p:cNvPr id="13" name="TextBox 12">
            <a:extLst>
              <a:ext uri="{FF2B5EF4-FFF2-40B4-BE49-F238E27FC236}">
                <a16:creationId xmlns:a16="http://schemas.microsoft.com/office/drawing/2014/main" id="{A92E8FA1-7052-4068-90EF-1B19D18F1EA3}"/>
              </a:ext>
            </a:extLst>
          </p:cNvPr>
          <p:cNvSpPr txBox="1"/>
          <p:nvPr/>
        </p:nvSpPr>
        <p:spPr>
          <a:xfrm>
            <a:off x="4011410" y="6268312"/>
            <a:ext cx="4460388" cy="369332"/>
          </a:xfrm>
          <a:prstGeom prst="rect">
            <a:avLst/>
          </a:prstGeom>
          <a:noFill/>
        </p:spPr>
        <p:txBody>
          <a:bodyPr wrap="none" rtlCol="0">
            <a:spAutoFit/>
          </a:bodyPr>
          <a:lstStyle/>
          <a:p>
            <a:r>
              <a:rPr lang="en-US" dirty="0"/>
              <a:t>N Delfosse, J.P. Tillich, arXiv:1401.6975 (2014)</a:t>
            </a:r>
          </a:p>
        </p:txBody>
      </p:sp>
    </p:spTree>
    <p:extLst>
      <p:ext uri="{BB962C8B-B14F-4D97-AF65-F5344CB8AC3E}">
        <p14:creationId xmlns:p14="http://schemas.microsoft.com/office/powerpoint/2010/main" val="1701255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C1D5D-2A69-BF51-744C-2910342F6E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CF9316-942C-36B2-B5DD-FCA2F530091E}"/>
              </a:ext>
            </a:extLst>
          </p:cNvPr>
          <p:cNvSpPr>
            <a:spLocks noGrp="1"/>
          </p:cNvSpPr>
          <p:nvPr>
            <p:ph type="title"/>
          </p:nvPr>
        </p:nvSpPr>
        <p:spPr/>
        <p:txBody>
          <a:bodyPr/>
          <a:lstStyle/>
          <a:p>
            <a:r>
              <a:rPr lang="en-US" dirty="0"/>
              <a:t>(2) Correlated Decoding</a:t>
            </a:r>
          </a:p>
        </p:txBody>
      </p:sp>
      <p:pic>
        <p:nvPicPr>
          <p:cNvPr id="4" name="Picture 3">
            <a:extLst>
              <a:ext uri="{FF2B5EF4-FFF2-40B4-BE49-F238E27FC236}">
                <a16:creationId xmlns:a16="http://schemas.microsoft.com/office/drawing/2014/main" id="{1B0DB5A5-5D4E-8676-C917-F73E4188922E}"/>
              </a:ext>
            </a:extLst>
          </p:cNvPr>
          <p:cNvPicPr>
            <a:picLocks noChangeAspect="1"/>
          </p:cNvPicPr>
          <p:nvPr/>
        </p:nvPicPr>
        <p:blipFill>
          <a:blip r:embed="rId3"/>
          <a:srcRect l="3688" t="4123" r="13953" b="13869"/>
          <a:stretch/>
        </p:blipFill>
        <p:spPr>
          <a:xfrm>
            <a:off x="1573352" y="1558166"/>
            <a:ext cx="4668252" cy="4648367"/>
          </a:xfrm>
          <a:prstGeom prst="rect">
            <a:avLst/>
          </a:prstGeom>
        </p:spPr>
      </p:pic>
      <p:sp>
        <p:nvSpPr>
          <p:cNvPr id="3" name="TextBox 2">
            <a:extLst>
              <a:ext uri="{FF2B5EF4-FFF2-40B4-BE49-F238E27FC236}">
                <a16:creationId xmlns:a16="http://schemas.microsoft.com/office/drawing/2014/main" id="{53267FA6-7B0B-2DE9-2D7A-EF86FC810D57}"/>
              </a:ext>
            </a:extLst>
          </p:cNvPr>
          <p:cNvSpPr txBox="1"/>
          <p:nvPr/>
        </p:nvSpPr>
        <p:spPr>
          <a:xfrm>
            <a:off x="7172383" y="1558166"/>
            <a:ext cx="3551582" cy="4154984"/>
          </a:xfrm>
          <a:prstGeom prst="rect">
            <a:avLst/>
          </a:prstGeom>
          <a:noFill/>
        </p:spPr>
        <p:txBody>
          <a:bodyPr wrap="square" rtlCol="0">
            <a:spAutoFit/>
          </a:bodyPr>
          <a:lstStyle/>
          <a:p>
            <a:pPr marL="457200" indent="-457200">
              <a:buAutoNum type="arabicPeriod"/>
            </a:pPr>
            <a:r>
              <a:rPr lang="en-US" sz="2400" dirty="0"/>
              <a:t>Make X and Z decoder matching graphs with MWPM</a:t>
            </a:r>
          </a:p>
          <a:p>
            <a:pPr marL="457200" indent="-457200">
              <a:buAutoNum type="arabicPeriod"/>
            </a:pPr>
            <a:r>
              <a:rPr lang="en-US" sz="2400" dirty="0"/>
              <a:t>Correct X errors</a:t>
            </a:r>
          </a:p>
          <a:p>
            <a:pPr marL="457200" indent="-457200">
              <a:buAutoNum type="arabicPeriod"/>
            </a:pPr>
            <a:r>
              <a:rPr lang="en-US" sz="2400" dirty="0"/>
              <a:t>Label edges with errors as ‘erased’, remove from Z matching graphs</a:t>
            </a:r>
          </a:p>
          <a:p>
            <a:pPr marL="457200" indent="-457200">
              <a:buAutoNum type="arabicPeriod"/>
            </a:pPr>
            <a:r>
              <a:rPr lang="en-US" sz="2400" dirty="0"/>
              <a:t>Correct Z errors with new matching graphs</a:t>
            </a:r>
          </a:p>
          <a:p>
            <a:pPr marL="457200" indent="-457200">
              <a:buAutoNum type="arabicPeriod"/>
            </a:pPr>
            <a:endParaRPr lang="en-US" sz="2400" dirty="0"/>
          </a:p>
        </p:txBody>
      </p:sp>
      <p:sp>
        <p:nvSpPr>
          <p:cNvPr id="10" name="TextBox 9">
            <a:extLst>
              <a:ext uri="{FF2B5EF4-FFF2-40B4-BE49-F238E27FC236}">
                <a16:creationId xmlns:a16="http://schemas.microsoft.com/office/drawing/2014/main" id="{9D994872-DD3C-2924-E4D6-DAC176683A00}"/>
              </a:ext>
            </a:extLst>
          </p:cNvPr>
          <p:cNvSpPr txBox="1"/>
          <p:nvPr/>
        </p:nvSpPr>
        <p:spPr>
          <a:xfrm>
            <a:off x="834715" y="1690688"/>
            <a:ext cx="371061" cy="584775"/>
          </a:xfrm>
          <a:prstGeom prst="rect">
            <a:avLst/>
          </a:prstGeom>
          <a:noFill/>
        </p:spPr>
        <p:txBody>
          <a:bodyPr wrap="square" rtlCol="0">
            <a:spAutoFit/>
          </a:bodyPr>
          <a:lstStyle/>
          <a:p>
            <a:pPr algn="ctr"/>
            <a:r>
              <a:rPr lang="en-US" sz="3200" b="1" dirty="0">
                <a:solidFill>
                  <a:srgbClr val="95B5F2"/>
                </a:solidFill>
              </a:rPr>
              <a:t>X</a:t>
            </a:r>
            <a:endParaRPr lang="en-US" b="1" dirty="0">
              <a:solidFill>
                <a:srgbClr val="95B5F2"/>
              </a:solidFill>
            </a:endParaRPr>
          </a:p>
        </p:txBody>
      </p:sp>
      <p:sp>
        <p:nvSpPr>
          <p:cNvPr id="11" name="TextBox 10">
            <a:extLst>
              <a:ext uri="{FF2B5EF4-FFF2-40B4-BE49-F238E27FC236}">
                <a16:creationId xmlns:a16="http://schemas.microsoft.com/office/drawing/2014/main" id="{226F6F9A-A74A-9538-F562-95AFC2AA6B25}"/>
              </a:ext>
            </a:extLst>
          </p:cNvPr>
          <p:cNvSpPr txBox="1"/>
          <p:nvPr/>
        </p:nvSpPr>
        <p:spPr>
          <a:xfrm>
            <a:off x="924168" y="2576127"/>
            <a:ext cx="201095" cy="584775"/>
          </a:xfrm>
          <a:prstGeom prst="rect">
            <a:avLst/>
          </a:prstGeom>
          <a:noFill/>
        </p:spPr>
        <p:txBody>
          <a:bodyPr wrap="square" rtlCol="0">
            <a:spAutoFit/>
          </a:bodyPr>
          <a:lstStyle/>
          <a:p>
            <a:pPr algn="ctr"/>
            <a:r>
              <a:rPr lang="en-US" sz="3200" b="1" dirty="0">
                <a:solidFill>
                  <a:srgbClr val="D18383"/>
                </a:solidFill>
              </a:rPr>
              <a:t>Z</a:t>
            </a:r>
          </a:p>
        </p:txBody>
      </p:sp>
      <p:sp>
        <p:nvSpPr>
          <p:cNvPr id="13" name="Rectangle 12">
            <a:extLst>
              <a:ext uri="{FF2B5EF4-FFF2-40B4-BE49-F238E27FC236}">
                <a16:creationId xmlns:a16="http://schemas.microsoft.com/office/drawing/2014/main" id="{ECAB9151-8E13-AF8C-204E-E31F7D297D3E}"/>
              </a:ext>
            </a:extLst>
          </p:cNvPr>
          <p:cNvSpPr/>
          <p:nvPr/>
        </p:nvSpPr>
        <p:spPr>
          <a:xfrm>
            <a:off x="2871537" y="1860884"/>
            <a:ext cx="994610" cy="898358"/>
          </a:xfrm>
          <a:prstGeom prst="rect">
            <a:avLst/>
          </a:prstGeom>
          <a:noFill/>
          <a:ln>
            <a:solidFill>
              <a:srgbClr val="D18383"/>
            </a:solidFill>
          </a:ln>
          <a:effectLst>
            <a:glow rad="306682">
              <a:schemeClr val="accent3">
                <a:lumMod val="20000"/>
                <a:lumOff val="8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5BD65E5-BDE6-B7DA-235C-57C5D1717859}"/>
              </a:ext>
            </a:extLst>
          </p:cNvPr>
          <p:cNvSpPr/>
          <p:nvPr/>
        </p:nvSpPr>
        <p:spPr>
          <a:xfrm>
            <a:off x="1804213" y="2862368"/>
            <a:ext cx="994610" cy="937404"/>
          </a:xfrm>
          <a:prstGeom prst="rect">
            <a:avLst/>
          </a:prstGeom>
          <a:noFill/>
          <a:ln>
            <a:solidFill>
              <a:srgbClr val="D18383"/>
            </a:solidFill>
          </a:ln>
          <a:effectLst>
            <a:glow rad="306682">
              <a:schemeClr val="accent3">
                <a:lumMod val="20000"/>
                <a:lumOff val="8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9852DB0-E05E-0DF0-119E-A84063DDD114}"/>
              </a:ext>
            </a:extLst>
          </p:cNvPr>
          <p:cNvSpPr txBox="1"/>
          <p:nvPr/>
        </p:nvSpPr>
        <p:spPr>
          <a:xfrm>
            <a:off x="2651307" y="2473454"/>
            <a:ext cx="371061" cy="584775"/>
          </a:xfrm>
          <a:prstGeom prst="rect">
            <a:avLst/>
          </a:prstGeom>
          <a:noFill/>
        </p:spPr>
        <p:txBody>
          <a:bodyPr wrap="square" rtlCol="0">
            <a:spAutoFit/>
          </a:bodyPr>
          <a:lstStyle/>
          <a:p>
            <a:pPr algn="ctr"/>
            <a:r>
              <a:rPr lang="en-US" sz="3200" b="1" dirty="0"/>
              <a:t>X</a:t>
            </a:r>
            <a:endParaRPr lang="en-US" b="1" dirty="0"/>
          </a:p>
        </p:txBody>
      </p:sp>
      <p:sp>
        <p:nvSpPr>
          <p:cNvPr id="15" name="Rectangle 14">
            <a:extLst>
              <a:ext uri="{FF2B5EF4-FFF2-40B4-BE49-F238E27FC236}">
                <a16:creationId xmlns:a16="http://schemas.microsoft.com/office/drawing/2014/main" id="{7A32FC36-D7CB-C929-5539-6BE0F28CD148}"/>
              </a:ext>
            </a:extLst>
          </p:cNvPr>
          <p:cNvSpPr/>
          <p:nvPr/>
        </p:nvSpPr>
        <p:spPr>
          <a:xfrm>
            <a:off x="2871537" y="3897242"/>
            <a:ext cx="994610" cy="984735"/>
          </a:xfrm>
          <a:prstGeom prst="rect">
            <a:avLst/>
          </a:prstGeom>
          <a:noFill/>
          <a:ln>
            <a:solidFill>
              <a:srgbClr val="D18383"/>
            </a:solidFill>
          </a:ln>
          <a:effectLst>
            <a:glow rad="306682">
              <a:schemeClr val="accent3">
                <a:lumMod val="20000"/>
                <a:lumOff val="8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067D56D-C5F4-414E-2B08-757EBB2D9DE2}"/>
              </a:ext>
            </a:extLst>
          </p:cNvPr>
          <p:cNvSpPr txBox="1"/>
          <p:nvPr/>
        </p:nvSpPr>
        <p:spPr>
          <a:xfrm>
            <a:off x="3721947" y="2473454"/>
            <a:ext cx="371061" cy="584775"/>
          </a:xfrm>
          <a:prstGeom prst="rect">
            <a:avLst/>
          </a:prstGeom>
          <a:noFill/>
        </p:spPr>
        <p:txBody>
          <a:bodyPr wrap="square" rtlCol="0">
            <a:spAutoFit/>
          </a:bodyPr>
          <a:lstStyle/>
          <a:p>
            <a:pPr algn="ctr"/>
            <a:r>
              <a:rPr lang="en-US" sz="3200" b="1" dirty="0"/>
              <a:t>Z</a:t>
            </a:r>
            <a:endParaRPr lang="en-US" b="1" dirty="0"/>
          </a:p>
        </p:txBody>
      </p:sp>
      <p:sp>
        <p:nvSpPr>
          <p:cNvPr id="16" name="Rectangle 15">
            <a:extLst>
              <a:ext uri="{FF2B5EF4-FFF2-40B4-BE49-F238E27FC236}">
                <a16:creationId xmlns:a16="http://schemas.microsoft.com/office/drawing/2014/main" id="{E8B2CCF8-BD68-6F01-3BCC-C7A534DE834C}"/>
              </a:ext>
            </a:extLst>
          </p:cNvPr>
          <p:cNvSpPr/>
          <p:nvPr/>
        </p:nvSpPr>
        <p:spPr>
          <a:xfrm>
            <a:off x="3907477" y="4916110"/>
            <a:ext cx="994610" cy="937404"/>
          </a:xfrm>
          <a:prstGeom prst="rect">
            <a:avLst/>
          </a:prstGeom>
          <a:noFill/>
          <a:ln>
            <a:solidFill>
              <a:srgbClr val="D18383"/>
            </a:solidFill>
          </a:ln>
          <a:effectLst>
            <a:glow rad="306682">
              <a:schemeClr val="accent3">
                <a:lumMod val="20000"/>
                <a:lumOff val="8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95EF829-2CED-4B54-F137-0F70321D7894}"/>
              </a:ext>
            </a:extLst>
          </p:cNvPr>
          <p:cNvSpPr txBox="1"/>
          <p:nvPr/>
        </p:nvSpPr>
        <p:spPr>
          <a:xfrm>
            <a:off x="3715491" y="4582991"/>
            <a:ext cx="371061" cy="584775"/>
          </a:xfrm>
          <a:prstGeom prst="rect">
            <a:avLst/>
          </a:prstGeom>
          <a:noFill/>
        </p:spPr>
        <p:txBody>
          <a:bodyPr wrap="square" rtlCol="0">
            <a:spAutoFit/>
          </a:bodyPr>
          <a:lstStyle/>
          <a:p>
            <a:pPr algn="ctr"/>
            <a:r>
              <a:rPr lang="en-US" sz="3200" b="1" dirty="0"/>
              <a:t>Y</a:t>
            </a:r>
            <a:endParaRPr lang="en-US" b="1" dirty="0"/>
          </a:p>
        </p:txBody>
      </p:sp>
      <p:sp>
        <p:nvSpPr>
          <p:cNvPr id="17" name="TextBox 16">
            <a:extLst>
              <a:ext uri="{FF2B5EF4-FFF2-40B4-BE49-F238E27FC236}">
                <a16:creationId xmlns:a16="http://schemas.microsoft.com/office/drawing/2014/main" id="{089EDD48-4233-F600-A720-6B5E175F0939}"/>
              </a:ext>
            </a:extLst>
          </p:cNvPr>
          <p:cNvSpPr txBox="1"/>
          <p:nvPr/>
        </p:nvSpPr>
        <p:spPr>
          <a:xfrm>
            <a:off x="4011410" y="6268312"/>
            <a:ext cx="4460388" cy="369332"/>
          </a:xfrm>
          <a:prstGeom prst="rect">
            <a:avLst/>
          </a:prstGeom>
          <a:noFill/>
        </p:spPr>
        <p:txBody>
          <a:bodyPr wrap="none" rtlCol="0">
            <a:spAutoFit/>
          </a:bodyPr>
          <a:lstStyle/>
          <a:p>
            <a:r>
              <a:rPr lang="en-US" dirty="0"/>
              <a:t>N Delfosse, J.P. Tillich, arXiv:1401.6975 (2014)</a:t>
            </a:r>
          </a:p>
        </p:txBody>
      </p:sp>
    </p:spTree>
    <p:extLst>
      <p:ext uri="{BB962C8B-B14F-4D97-AF65-F5344CB8AC3E}">
        <p14:creationId xmlns:p14="http://schemas.microsoft.com/office/powerpoint/2010/main" val="42335287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3CC31-F8C7-56E1-DF73-CFE604AFE7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9B0BD2-AD77-2EB4-57C5-6BFBB542944B}"/>
              </a:ext>
            </a:extLst>
          </p:cNvPr>
          <p:cNvSpPr>
            <a:spLocks noGrp="1"/>
          </p:cNvSpPr>
          <p:nvPr>
            <p:ph type="title"/>
          </p:nvPr>
        </p:nvSpPr>
        <p:spPr/>
        <p:txBody>
          <a:bodyPr/>
          <a:lstStyle/>
          <a:p>
            <a:r>
              <a:rPr lang="en-US" dirty="0"/>
              <a:t>(2) Correlated Decoding</a:t>
            </a:r>
          </a:p>
        </p:txBody>
      </p:sp>
      <p:pic>
        <p:nvPicPr>
          <p:cNvPr id="4" name="Picture 3">
            <a:extLst>
              <a:ext uri="{FF2B5EF4-FFF2-40B4-BE49-F238E27FC236}">
                <a16:creationId xmlns:a16="http://schemas.microsoft.com/office/drawing/2014/main" id="{C13AF101-CEB2-D855-DC12-155FBA9DB197}"/>
              </a:ext>
            </a:extLst>
          </p:cNvPr>
          <p:cNvPicPr>
            <a:picLocks noChangeAspect="1"/>
          </p:cNvPicPr>
          <p:nvPr/>
        </p:nvPicPr>
        <p:blipFill>
          <a:blip r:embed="rId3"/>
          <a:srcRect l="3688" t="4123" r="13953" b="13869"/>
          <a:stretch/>
        </p:blipFill>
        <p:spPr>
          <a:xfrm>
            <a:off x="1573352" y="1558166"/>
            <a:ext cx="4668252" cy="4648367"/>
          </a:xfrm>
          <a:prstGeom prst="rect">
            <a:avLst/>
          </a:prstGeom>
        </p:spPr>
      </p:pic>
      <p:sp>
        <p:nvSpPr>
          <p:cNvPr id="3" name="TextBox 2">
            <a:extLst>
              <a:ext uri="{FF2B5EF4-FFF2-40B4-BE49-F238E27FC236}">
                <a16:creationId xmlns:a16="http://schemas.microsoft.com/office/drawing/2014/main" id="{11A39E2F-4829-36A5-75C5-53C3F26BFC59}"/>
              </a:ext>
            </a:extLst>
          </p:cNvPr>
          <p:cNvSpPr txBox="1"/>
          <p:nvPr/>
        </p:nvSpPr>
        <p:spPr>
          <a:xfrm>
            <a:off x="7172383" y="1558166"/>
            <a:ext cx="3551582" cy="4154984"/>
          </a:xfrm>
          <a:prstGeom prst="rect">
            <a:avLst/>
          </a:prstGeom>
          <a:noFill/>
        </p:spPr>
        <p:txBody>
          <a:bodyPr wrap="square" rtlCol="0">
            <a:spAutoFit/>
          </a:bodyPr>
          <a:lstStyle/>
          <a:p>
            <a:pPr marL="457200" indent="-457200">
              <a:buAutoNum type="arabicPeriod"/>
            </a:pPr>
            <a:r>
              <a:rPr lang="en-US" sz="2400" dirty="0"/>
              <a:t>Make X and Z decoder matching graphs with MWPM</a:t>
            </a:r>
          </a:p>
          <a:p>
            <a:pPr marL="457200" indent="-457200">
              <a:buAutoNum type="arabicPeriod"/>
            </a:pPr>
            <a:r>
              <a:rPr lang="en-US" sz="2400" dirty="0"/>
              <a:t>Correct X errors</a:t>
            </a:r>
          </a:p>
          <a:p>
            <a:pPr marL="457200" indent="-457200">
              <a:buAutoNum type="arabicPeriod"/>
            </a:pPr>
            <a:r>
              <a:rPr lang="en-US" sz="2400" dirty="0"/>
              <a:t>Label edges with errors as ‘erased’, remove from Z matching graphs</a:t>
            </a:r>
          </a:p>
          <a:p>
            <a:pPr marL="457200" indent="-457200">
              <a:buAutoNum type="arabicPeriod"/>
            </a:pPr>
            <a:r>
              <a:rPr lang="en-US" sz="2400" dirty="0"/>
              <a:t>Correct Z errors with new matching graphs</a:t>
            </a:r>
          </a:p>
          <a:p>
            <a:pPr marL="457200" indent="-457200">
              <a:buAutoNum type="arabicPeriod"/>
            </a:pPr>
            <a:endParaRPr lang="en-US" sz="2400" dirty="0"/>
          </a:p>
        </p:txBody>
      </p:sp>
      <p:sp>
        <p:nvSpPr>
          <p:cNvPr id="10" name="TextBox 9">
            <a:extLst>
              <a:ext uri="{FF2B5EF4-FFF2-40B4-BE49-F238E27FC236}">
                <a16:creationId xmlns:a16="http://schemas.microsoft.com/office/drawing/2014/main" id="{3679D063-F0FD-E4F8-17FA-C65DD9F3E7D0}"/>
              </a:ext>
            </a:extLst>
          </p:cNvPr>
          <p:cNvSpPr txBox="1"/>
          <p:nvPr/>
        </p:nvSpPr>
        <p:spPr>
          <a:xfrm>
            <a:off x="834715" y="1690688"/>
            <a:ext cx="371061" cy="584775"/>
          </a:xfrm>
          <a:prstGeom prst="rect">
            <a:avLst/>
          </a:prstGeom>
          <a:noFill/>
        </p:spPr>
        <p:txBody>
          <a:bodyPr wrap="square" rtlCol="0">
            <a:spAutoFit/>
          </a:bodyPr>
          <a:lstStyle/>
          <a:p>
            <a:pPr algn="ctr"/>
            <a:r>
              <a:rPr lang="en-US" sz="3200" b="1" dirty="0">
                <a:solidFill>
                  <a:srgbClr val="95B5F2"/>
                </a:solidFill>
              </a:rPr>
              <a:t>X</a:t>
            </a:r>
            <a:endParaRPr lang="en-US" b="1" dirty="0">
              <a:solidFill>
                <a:srgbClr val="95B5F2"/>
              </a:solidFill>
            </a:endParaRPr>
          </a:p>
        </p:txBody>
      </p:sp>
      <p:sp>
        <p:nvSpPr>
          <p:cNvPr id="11" name="TextBox 10">
            <a:extLst>
              <a:ext uri="{FF2B5EF4-FFF2-40B4-BE49-F238E27FC236}">
                <a16:creationId xmlns:a16="http://schemas.microsoft.com/office/drawing/2014/main" id="{1FC88DBB-27C6-113B-90CD-F29D6B904E00}"/>
              </a:ext>
            </a:extLst>
          </p:cNvPr>
          <p:cNvSpPr txBox="1"/>
          <p:nvPr/>
        </p:nvSpPr>
        <p:spPr>
          <a:xfrm>
            <a:off x="924168" y="2576127"/>
            <a:ext cx="201095" cy="584775"/>
          </a:xfrm>
          <a:prstGeom prst="rect">
            <a:avLst/>
          </a:prstGeom>
          <a:noFill/>
        </p:spPr>
        <p:txBody>
          <a:bodyPr wrap="square" rtlCol="0">
            <a:spAutoFit/>
          </a:bodyPr>
          <a:lstStyle/>
          <a:p>
            <a:pPr algn="ctr"/>
            <a:r>
              <a:rPr lang="en-US" sz="3200" b="1" dirty="0">
                <a:solidFill>
                  <a:srgbClr val="D18383"/>
                </a:solidFill>
              </a:rPr>
              <a:t>Z</a:t>
            </a:r>
          </a:p>
        </p:txBody>
      </p:sp>
      <p:sp>
        <p:nvSpPr>
          <p:cNvPr id="13" name="Rectangle 12">
            <a:extLst>
              <a:ext uri="{FF2B5EF4-FFF2-40B4-BE49-F238E27FC236}">
                <a16:creationId xmlns:a16="http://schemas.microsoft.com/office/drawing/2014/main" id="{CBA4E319-EF67-ADFD-18E9-3C4A85CBB327}"/>
              </a:ext>
            </a:extLst>
          </p:cNvPr>
          <p:cNvSpPr/>
          <p:nvPr/>
        </p:nvSpPr>
        <p:spPr>
          <a:xfrm>
            <a:off x="2871537" y="1860884"/>
            <a:ext cx="994610" cy="898358"/>
          </a:xfrm>
          <a:prstGeom prst="rect">
            <a:avLst/>
          </a:prstGeom>
          <a:noFill/>
          <a:ln>
            <a:solidFill>
              <a:srgbClr val="D18383"/>
            </a:solidFill>
          </a:ln>
          <a:effectLst>
            <a:glow rad="304800">
              <a:schemeClr val="accent3">
                <a:lumMod val="20000"/>
                <a:lumOff val="8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B4FF08C-808C-BF59-B47F-A3FB4F85DB84}"/>
              </a:ext>
            </a:extLst>
          </p:cNvPr>
          <p:cNvSpPr/>
          <p:nvPr/>
        </p:nvSpPr>
        <p:spPr>
          <a:xfrm>
            <a:off x="1804213" y="2862368"/>
            <a:ext cx="994610" cy="937404"/>
          </a:xfrm>
          <a:prstGeom prst="rect">
            <a:avLst/>
          </a:prstGeom>
          <a:noFill/>
          <a:ln>
            <a:solidFill>
              <a:srgbClr val="D18383"/>
            </a:solidFill>
          </a:ln>
          <a:effectLst>
            <a:glow rad="304800">
              <a:schemeClr val="accent3">
                <a:lumMod val="20000"/>
                <a:lumOff val="8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7B78978-F722-4B27-E198-7D62118C50F3}"/>
              </a:ext>
            </a:extLst>
          </p:cNvPr>
          <p:cNvSpPr/>
          <p:nvPr/>
        </p:nvSpPr>
        <p:spPr>
          <a:xfrm>
            <a:off x="2871537" y="3897242"/>
            <a:ext cx="994610" cy="984735"/>
          </a:xfrm>
          <a:prstGeom prst="rect">
            <a:avLst/>
          </a:prstGeom>
          <a:noFill/>
          <a:ln>
            <a:solidFill>
              <a:srgbClr val="D18383"/>
            </a:solidFill>
          </a:ln>
          <a:effectLst>
            <a:glow rad="304800">
              <a:schemeClr val="accent3">
                <a:lumMod val="20000"/>
                <a:lumOff val="8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8B81FDB-C174-6DC7-A85F-087672913A58}"/>
              </a:ext>
            </a:extLst>
          </p:cNvPr>
          <p:cNvSpPr txBox="1"/>
          <p:nvPr/>
        </p:nvSpPr>
        <p:spPr>
          <a:xfrm>
            <a:off x="3721947" y="2473454"/>
            <a:ext cx="371061" cy="584775"/>
          </a:xfrm>
          <a:prstGeom prst="rect">
            <a:avLst/>
          </a:prstGeom>
          <a:noFill/>
        </p:spPr>
        <p:txBody>
          <a:bodyPr wrap="square" rtlCol="0">
            <a:spAutoFit/>
          </a:bodyPr>
          <a:lstStyle/>
          <a:p>
            <a:pPr algn="ctr"/>
            <a:r>
              <a:rPr lang="en-US" sz="3200" b="1" dirty="0"/>
              <a:t>Z</a:t>
            </a:r>
            <a:endParaRPr lang="en-US" b="1" dirty="0"/>
          </a:p>
        </p:txBody>
      </p:sp>
      <p:sp>
        <p:nvSpPr>
          <p:cNvPr id="16" name="Rectangle 15">
            <a:extLst>
              <a:ext uri="{FF2B5EF4-FFF2-40B4-BE49-F238E27FC236}">
                <a16:creationId xmlns:a16="http://schemas.microsoft.com/office/drawing/2014/main" id="{9EEAE039-D9EF-EA1C-50C7-69377383DC44}"/>
              </a:ext>
            </a:extLst>
          </p:cNvPr>
          <p:cNvSpPr/>
          <p:nvPr/>
        </p:nvSpPr>
        <p:spPr>
          <a:xfrm>
            <a:off x="3907477" y="4916110"/>
            <a:ext cx="994610" cy="937404"/>
          </a:xfrm>
          <a:prstGeom prst="rect">
            <a:avLst/>
          </a:prstGeom>
          <a:noFill/>
          <a:ln>
            <a:solidFill>
              <a:srgbClr val="D18383"/>
            </a:solidFill>
          </a:ln>
          <a:effectLst>
            <a:glow rad="304800">
              <a:schemeClr val="accent3">
                <a:lumMod val="20000"/>
                <a:lumOff val="8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8627229B-DF2D-E97A-B013-1D52CE8F1C7E}"/>
              </a:ext>
            </a:extLst>
          </p:cNvPr>
          <p:cNvCxnSpPr>
            <a:cxnSpLocks/>
          </p:cNvCxnSpPr>
          <p:nvPr/>
        </p:nvCxnSpPr>
        <p:spPr>
          <a:xfrm flipV="1">
            <a:off x="2261937" y="2275463"/>
            <a:ext cx="1106905" cy="1029211"/>
          </a:xfrm>
          <a:prstGeom prst="line">
            <a:avLst/>
          </a:prstGeom>
          <a:ln w="38100">
            <a:solidFill>
              <a:srgbClr val="AB3F4B"/>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341F20-6CDF-3669-9E38-C648CEA4E09A}"/>
              </a:ext>
            </a:extLst>
          </p:cNvPr>
          <p:cNvSpPr txBox="1"/>
          <p:nvPr/>
        </p:nvSpPr>
        <p:spPr>
          <a:xfrm>
            <a:off x="2651307" y="2473454"/>
            <a:ext cx="371061" cy="584775"/>
          </a:xfrm>
          <a:prstGeom prst="rect">
            <a:avLst/>
          </a:prstGeom>
          <a:noFill/>
        </p:spPr>
        <p:txBody>
          <a:bodyPr wrap="square" rtlCol="0">
            <a:spAutoFit/>
          </a:bodyPr>
          <a:lstStyle/>
          <a:p>
            <a:pPr algn="ctr"/>
            <a:r>
              <a:rPr lang="en-US" sz="3200" b="1" dirty="0"/>
              <a:t>X</a:t>
            </a:r>
            <a:endParaRPr lang="en-US" b="1" dirty="0"/>
          </a:p>
        </p:txBody>
      </p:sp>
      <p:cxnSp>
        <p:nvCxnSpPr>
          <p:cNvPr id="20" name="Straight Connector 19">
            <a:extLst>
              <a:ext uri="{FF2B5EF4-FFF2-40B4-BE49-F238E27FC236}">
                <a16:creationId xmlns:a16="http://schemas.microsoft.com/office/drawing/2014/main" id="{7C153D0C-90DE-D9CB-87C9-D885FABAEE76}"/>
              </a:ext>
            </a:extLst>
          </p:cNvPr>
          <p:cNvCxnSpPr>
            <a:cxnSpLocks/>
          </p:cNvCxnSpPr>
          <p:nvPr/>
        </p:nvCxnSpPr>
        <p:spPr>
          <a:xfrm>
            <a:off x="2261937" y="3304674"/>
            <a:ext cx="2165684" cy="2117558"/>
          </a:xfrm>
          <a:prstGeom prst="line">
            <a:avLst/>
          </a:prstGeom>
          <a:ln w="38100">
            <a:solidFill>
              <a:srgbClr val="AB3F4B"/>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03CF2C5-B9EB-E55B-BC2D-47DA347CC82C}"/>
              </a:ext>
            </a:extLst>
          </p:cNvPr>
          <p:cNvSpPr txBox="1"/>
          <p:nvPr/>
        </p:nvSpPr>
        <p:spPr>
          <a:xfrm>
            <a:off x="3715491" y="4582991"/>
            <a:ext cx="371061" cy="584775"/>
          </a:xfrm>
          <a:prstGeom prst="rect">
            <a:avLst/>
          </a:prstGeom>
          <a:noFill/>
        </p:spPr>
        <p:txBody>
          <a:bodyPr wrap="square" rtlCol="0">
            <a:spAutoFit/>
          </a:bodyPr>
          <a:lstStyle/>
          <a:p>
            <a:pPr algn="ctr"/>
            <a:r>
              <a:rPr lang="en-US" sz="3200" b="1" dirty="0"/>
              <a:t>Y</a:t>
            </a:r>
            <a:endParaRPr lang="en-US" b="1" dirty="0"/>
          </a:p>
        </p:txBody>
      </p:sp>
      <p:sp>
        <p:nvSpPr>
          <p:cNvPr id="26" name="TextBox 25">
            <a:extLst>
              <a:ext uri="{FF2B5EF4-FFF2-40B4-BE49-F238E27FC236}">
                <a16:creationId xmlns:a16="http://schemas.microsoft.com/office/drawing/2014/main" id="{D0C166D5-873F-A7B1-9533-F1DC4D187531}"/>
              </a:ext>
            </a:extLst>
          </p:cNvPr>
          <p:cNvSpPr txBox="1"/>
          <p:nvPr/>
        </p:nvSpPr>
        <p:spPr>
          <a:xfrm>
            <a:off x="4011410" y="6268312"/>
            <a:ext cx="4460388" cy="369332"/>
          </a:xfrm>
          <a:prstGeom prst="rect">
            <a:avLst/>
          </a:prstGeom>
          <a:noFill/>
        </p:spPr>
        <p:txBody>
          <a:bodyPr wrap="none" rtlCol="0">
            <a:spAutoFit/>
          </a:bodyPr>
          <a:lstStyle/>
          <a:p>
            <a:r>
              <a:rPr lang="en-US" dirty="0"/>
              <a:t>N Delfosse, J.P. Tillich, arXiv:1401.6975 (2014)</a:t>
            </a:r>
          </a:p>
        </p:txBody>
      </p:sp>
    </p:spTree>
    <p:extLst>
      <p:ext uri="{BB962C8B-B14F-4D97-AF65-F5344CB8AC3E}">
        <p14:creationId xmlns:p14="http://schemas.microsoft.com/office/powerpoint/2010/main" val="2051621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00945-3CD1-2E09-672E-0D0CA2256A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548DA7-37FA-F5C2-3982-3FDE9B3138C5}"/>
              </a:ext>
            </a:extLst>
          </p:cNvPr>
          <p:cNvSpPr>
            <a:spLocks noGrp="1"/>
          </p:cNvSpPr>
          <p:nvPr>
            <p:ph type="title"/>
          </p:nvPr>
        </p:nvSpPr>
        <p:spPr/>
        <p:txBody>
          <a:bodyPr/>
          <a:lstStyle/>
          <a:p>
            <a:r>
              <a:rPr lang="en-US" dirty="0"/>
              <a:t>(2) Correlated Decoding</a:t>
            </a:r>
          </a:p>
        </p:txBody>
      </p:sp>
      <p:pic>
        <p:nvPicPr>
          <p:cNvPr id="4" name="Picture 3">
            <a:extLst>
              <a:ext uri="{FF2B5EF4-FFF2-40B4-BE49-F238E27FC236}">
                <a16:creationId xmlns:a16="http://schemas.microsoft.com/office/drawing/2014/main" id="{86E10749-2001-64D4-658F-B64DA0900AAD}"/>
              </a:ext>
            </a:extLst>
          </p:cNvPr>
          <p:cNvPicPr>
            <a:picLocks noChangeAspect="1"/>
          </p:cNvPicPr>
          <p:nvPr/>
        </p:nvPicPr>
        <p:blipFill>
          <a:blip r:embed="rId3"/>
          <a:srcRect l="3688" t="4123" r="13953" b="13869"/>
          <a:stretch/>
        </p:blipFill>
        <p:spPr>
          <a:xfrm>
            <a:off x="1573352" y="1558166"/>
            <a:ext cx="4668252" cy="4648367"/>
          </a:xfrm>
          <a:prstGeom prst="rect">
            <a:avLst/>
          </a:prstGeom>
        </p:spPr>
      </p:pic>
      <p:sp>
        <p:nvSpPr>
          <p:cNvPr id="3" name="TextBox 2">
            <a:extLst>
              <a:ext uri="{FF2B5EF4-FFF2-40B4-BE49-F238E27FC236}">
                <a16:creationId xmlns:a16="http://schemas.microsoft.com/office/drawing/2014/main" id="{F6656834-CC85-E369-C4A9-13A7ABDEC1B7}"/>
              </a:ext>
            </a:extLst>
          </p:cNvPr>
          <p:cNvSpPr txBox="1"/>
          <p:nvPr/>
        </p:nvSpPr>
        <p:spPr>
          <a:xfrm>
            <a:off x="7172383" y="1558166"/>
            <a:ext cx="3551582" cy="4154984"/>
          </a:xfrm>
          <a:prstGeom prst="rect">
            <a:avLst/>
          </a:prstGeom>
          <a:noFill/>
        </p:spPr>
        <p:txBody>
          <a:bodyPr wrap="square" rtlCol="0">
            <a:spAutoFit/>
          </a:bodyPr>
          <a:lstStyle/>
          <a:p>
            <a:pPr marL="457200" indent="-457200">
              <a:buAutoNum type="arabicPeriod"/>
            </a:pPr>
            <a:r>
              <a:rPr lang="en-US" sz="2400" dirty="0"/>
              <a:t>Make X and Z decoder matching graphs with MWPM</a:t>
            </a:r>
          </a:p>
          <a:p>
            <a:pPr marL="457200" indent="-457200">
              <a:buAutoNum type="arabicPeriod"/>
            </a:pPr>
            <a:r>
              <a:rPr lang="en-US" sz="2400" dirty="0"/>
              <a:t>Correct X errors</a:t>
            </a:r>
          </a:p>
          <a:p>
            <a:pPr marL="457200" indent="-457200">
              <a:buAutoNum type="arabicPeriod"/>
            </a:pPr>
            <a:r>
              <a:rPr lang="en-US" sz="2400" dirty="0"/>
              <a:t>Label edges with errors as ‘erased’, remove from Z matching graphs</a:t>
            </a:r>
          </a:p>
          <a:p>
            <a:pPr marL="457200" indent="-457200">
              <a:buAutoNum type="arabicPeriod"/>
            </a:pPr>
            <a:r>
              <a:rPr lang="en-US" sz="2400" dirty="0"/>
              <a:t>Correct Z errors with new matching graphs</a:t>
            </a:r>
          </a:p>
          <a:p>
            <a:pPr marL="457200" indent="-457200">
              <a:buAutoNum type="arabicPeriod"/>
            </a:pPr>
            <a:endParaRPr lang="en-US" sz="2400" dirty="0"/>
          </a:p>
        </p:txBody>
      </p:sp>
      <p:sp>
        <p:nvSpPr>
          <p:cNvPr id="10" name="TextBox 9">
            <a:extLst>
              <a:ext uri="{FF2B5EF4-FFF2-40B4-BE49-F238E27FC236}">
                <a16:creationId xmlns:a16="http://schemas.microsoft.com/office/drawing/2014/main" id="{38B145A2-9F5D-DA15-2FDC-810BCC6F7384}"/>
              </a:ext>
            </a:extLst>
          </p:cNvPr>
          <p:cNvSpPr txBox="1"/>
          <p:nvPr/>
        </p:nvSpPr>
        <p:spPr>
          <a:xfrm>
            <a:off x="834715" y="1690688"/>
            <a:ext cx="371061" cy="584775"/>
          </a:xfrm>
          <a:prstGeom prst="rect">
            <a:avLst/>
          </a:prstGeom>
          <a:noFill/>
        </p:spPr>
        <p:txBody>
          <a:bodyPr wrap="square" rtlCol="0">
            <a:spAutoFit/>
          </a:bodyPr>
          <a:lstStyle/>
          <a:p>
            <a:pPr algn="ctr"/>
            <a:r>
              <a:rPr lang="en-US" sz="3200" b="1" dirty="0">
                <a:solidFill>
                  <a:srgbClr val="95B5F2"/>
                </a:solidFill>
              </a:rPr>
              <a:t>X</a:t>
            </a:r>
            <a:endParaRPr lang="en-US" b="1" dirty="0">
              <a:solidFill>
                <a:srgbClr val="95B5F2"/>
              </a:solidFill>
            </a:endParaRPr>
          </a:p>
        </p:txBody>
      </p:sp>
      <p:sp>
        <p:nvSpPr>
          <p:cNvPr id="11" name="TextBox 10">
            <a:extLst>
              <a:ext uri="{FF2B5EF4-FFF2-40B4-BE49-F238E27FC236}">
                <a16:creationId xmlns:a16="http://schemas.microsoft.com/office/drawing/2014/main" id="{43C00808-4D5C-3D70-78A5-91F1C5E1B281}"/>
              </a:ext>
            </a:extLst>
          </p:cNvPr>
          <p:cNvSpPr txBox="1"/>
          <p:nvPr/>
        </p:nvSpPr>
        <p:spPr>
          <a:xfrm>
            <a:off x="924168" y="2576127"/>
            <a:ext cx="201095" cy="584775"/>
          </a:xfrm>
          <a:prstGeom prst="rect">
            <a:avLst/>
          </a:prstGeom>
          <a:noFill/>
        </p:spPr>
        <p:txBody>
          <a:bodyPr wrap="square" rtlCol="0">
            <a:spAutoFit/>
          </a:bodyPr>
          <a:lstStyle/>
          <a:p>
            <a:pPr algn="ctr"/>
            <a:r>
              <a:rPr lang="en-US" sz="3200" b="1" dirty="0">
                <a:solidFill>
                  <a:srgbClr val="D18383"/>
                </a:solidFill>
              </a:rPr>
              <a:t>Z</a:t>
            </a:r>
          </a:p>
        </p:txBody>
      </p:sp>
      <p:sp>
        <p:nvSpPr>
          <p:cNvPr id="13" name="Rectangle 12">
            <a:extLst>
              <a:ext uri="{FF2B5EF4-FFF2-40B4-BE49-F238E27FC236}">
                <a16:creationId xmlns:a16="http://schemas.microsoft.com/office/drawing/2014/main" id="{755A2CA6-2518-EE9D-7282-305E470A43F6}"/>
              </a:ext>
            </a:extLst>
          </p:cNvPr>
          <p:cNvSpPr/>
          <p:nvPr/>
        </p:nvSpPr>
        <p:spPr>
          <a:xfrm>
            <a:off x="2871537" y="1860884"/>
            <a:ext cx="994610" cy="898358"/>
          </a:xfrm>
          <a:prstGeom prst="rect">
            <a:avLst/>
          </a:prstGeom>
          <a:noFill/>
          <a:ln>
            <a:solidFill>
              <a:srgbClr val="D18383"/>
            </a:solidFill>
          </a:ln>
          <a:effectLst>
            <a:glow rad="304800">
              <a:schemeClr val="accent3">
                <a:lumMod val="20000"/>
                <a:lumOff val="8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73EB118-5514-B234-0A82-992A5EA82DC3}"/>
              </a:ext>
            </a:extLst>
          </p:cNvPr>
          <p:cNvSpPr/>
          <p:nvPr/>
        </p:nvSpPr>
        <p:spPr>
          <a:xfrm>
            <a:off x="1804213" y="2862368"/>
            <a:ext cx="994610" cy="937404"/>
          </a:xfrm>
          <a:prstGeom prst="rect">
            <a:avLst/>
          </a:prstGeom>
          <a:noFill/>
          <a:ln>
            <a:solidFill>
              <a:srgbClr val="D18383"/>
            </a:solidFill>
          </a:ln>
          <a:effectLst>
            <a:glow rad="304800">
              <a:schemeClr val="accent3">
                <a:lumMod val="20000"/>
                <a:lumOff val="8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E9DF0C7-4CB9-A129-A1C5-60DF5C1C882B}"/>
              </a:ext>
            </a:extLst>
          </p:cNvPr>
          <p:cNvSpPr/>
          <p:nvPr/>
        </p:nvSpPr>
        <p:spPr>
          <a:xfrm>
            <a:off x="2871537" y="3897242"/>
            <a:ext cx="994610" cy="984735"/>
          </a:xfrm>
          <a:prstGeom prst="rect">
            <a:avLst/>
          </a:prstGeom>
          <a:noFill/>
          <a:ln>
            <a:solidFill>
              <a:srgbClr val="D18383"/>
            </a:solidFill>
          </a:ln>
          <a:effectLst>
            <a:glow rad="304800">
              <a:schemeClr val="accent3">
                <a:lumMod val="20000"/>
                <a:lumOff val="8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781DD55-DABD-2A5C-F3A5-F677B0A3A103}"/>
              </a:ext>
            </a:extLst>
          </p:cNvPr>
          <p:cNvSpPr txBox="1"/>
          <p:nvPr/>
        </p:nvSpPr>
        <p:spPr>
          <a:xfrm>
            <a:off x="3721947" y="2473454"/>
            <a:ext cx="371061" cy="584775"/>
          </a:xfrm>
          <a:prstGeom prst="rect">
            <a:avLst/>
          </a:prstGeom>
          <a:noFill/>
        </p:spPr>
        <p:txBody>
          <a:bodyPr wrap="square" rtlCol="0">
            <a:spAutoFit/>
          </a:bodyPr>
          <a:lstStyle/>
          <a:p>
            <a:pPr algn="ctr"/>
            <a:r>
              <a:rPr lang="en-US" sz="3200" b="1" dirty="0"/>
              <a:t>Z</a:t>
            </a:r>
            <a:endParaRPr lang="en-US" b="1" dirty="0"/>
          </a:p>
        </p:txBody>
      </p:sp>
      <p:sp>
        <p:nvSpPr>
          <p:cNvPr id="16" name="Rectangle 15">
            <a:extLst>
              <a:ext uri="{FF2B5EF4-FFF2-40B4-BE49-F238E27FC236}">
                <a16:creationId xmlns:a16="http://schemas.microsoft.com/office/drawing/2014/main" id="{0386DD92-0B48-ECA1-3CD4-C97F840E3939}"/>
              </a:ext>
            </a:extLst>
          </p:cNvPr>
          <p:cNvSpPr/>
          <p:nvPr/>
        </p:nvSpPr>
        <p:spPr>
          <a:xfrm>
            <a:off x="3907477" y="4916110"/>
            <a:ext cx="994610" cy="937404"/>
          </a:xfrm>
          <a:prstGeom prst="rect">
            <a:avLst/>
          </a:prstGeom>
          <a:noFill/>
          <a:ln>
            <a:solidFill>
              <a:srgbClr val="D18383"/>
            </a:solidFill>
          </a:ln>
          <a:effectLst>
            <a:glow rad="304800">
              <a:schemeClr val="accent3">
                <a:lumMod val="20000"/>
                <a:lumOff val="8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28395EFC-FB10-C49D-31E9-475FBA3B66DB}"/>
              </a:ext>
            </a:extLst>
          </p:cNvPr>
          <p:cNvCxnSpPr>
            <a:cxnSpLocks/>
          </p:cNvCxnSpPr>
          <p:nvPr/>
        </p:nvCxnSpPr>
        <p:spPr>
          <a:xfrm flipV="1">
            <a:off x="2261937" y="2275463"/>
            <a:ext cx="1106905" cy="1029211"/>
          </a:xfrm>
          <a:prstGeom prst="line">
            <a:avLst/>
          </a:prstGeom>
          <a:ln w="38100">
            <a:solidFill>
              <a:srgbClr val="AB3F4B"/>
            </a:solidFill>
            <a:prstDash val="sys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E04D0FC-6A90-2BE2-20AB-556EBFAA6696}"/>
              </a:ext>
            </a:extLst>
          </p:cNvPr>
          <p:cNvSpPr txBox="1"/>
          <p:nvPr/>
        </p:nvSpPr>
        <p:spPr>
          <a:xfrm>
            <a:off x="2651307" y="2473454"/>
            <a:ext cx="371061" cy="584775"/>
          </a:xfrm>
          <a:prstGeom prst="rect">
            <a:avLst/>
          </a:prstGeom>
          <a:noFill/>
        </p:spPr>
        <p:txBody>
          <a:bodyPr wrap="square" rtlCol="0">
            <a:spAutoFit/>
          </a:bodyPr>
          <a:lstStyle/>
          <a:p>
            <a:pPr algn="ctr"/>
            <a:r>
              <a:rPr lang="en-US" sz="3200" b="1" dirty="0"/>
              <a:t>X</a:t>
            </a:r>
            <a:endParaRPr lang="en-US" b="1" dirty="0"/>
          </a:p>
        </p:txBody>
      </p:sp>
      <p:cxnSp>
        <p:nvCxnSpPr>
          <p:cNvPr id="20" name="Straight Connector 19">
            <a:extLst>
              <a:ext uri="{FF2B5EF4-FFF2-40B4-BE49-F238E27FC236}">
                <a16:creationId xmlns:a16="http://schemas.microsoft.com/office/drawing/2014/main" id="{7E697D80-B67F-0C29-CC36-FC292AB6F2A3}"/>
              </a:ext>
            </a:extLst>
          </p:cNvPr>
          <p:cNvCxnSpPr>
            <a:cxnSpLocks/>
          </p:cNvCxnSpPr>
          <p:nvPr/>
        </p:nvCxnSpPr>
        <p:spPr>
          <a:xfrm>
            <a:off x="2261937" y="3304674"/>
            <a:ext cx="2165684" cy="2117558"/>
          </a:xfrm>
          <a:prstGeom prst="line">
            <a:avLst/>
          </a:prstGeom>
          <a:ln w="38100">
            <a:solidFill>
              <a:srgbClr val="AB3F4B"/>
            </a:solidFill>
            <a:prstDash val="sys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E910367-03BF-934E-682E-0CFC8572AD42}"/>
              </a:ext>
            </a:extLst>
          </p:cNvPr>
          <p:cNvSpPr txBox="1"/>
          <p:nvPr/>
        </p:nvSpPr>
        <p:spPr>
          <a:xfrm>
            <a:off x="3715491" y="4582991"/>
            <a:ext cx="371061" cy="584775"/>
          </a:xfrm>
          <a:prstGeom prst="rect">
            <a:avLst/>
          </a:prstGeom>
          <a:noFill/>
        </p:spPr>
        <p:txBody>
          <a:bodyPr wrap="square" rtlCol="0">
            <a:spAutoFit/>
          </a:bodyPr>
          <a:lstStyle/>
          <a:p>
            <a:pPr algn="ctr"/>
            <a:r>
              <a:rPr lang="en-US" sz="3200" b="1" dirty="0"/>
              <a:t>Y</a:t>
            </a:r>
            <a:endParaRPr lang="en-US" b="1" dirty="0"/>
          </a:p>
        </p:txBody>
      </p:sp>
      <p:sp>
        <p:nvSpPr>
          <p:cNvPr id="7" name="TextBox 6">
            <a:extLst>
              <a:ext uri="{FF2B5EF4-FFF2-40B4-BE49-F238E27FC236}">
                <a16:creationId xmlns:a16="http://schemas.microsoft.com/office/drawing/2014/main" id="{2ED46144-91A6-D9FD-BD8F-6F9DB0336981}"/>
              </a:ext>
            </a:extLst>
          </p:cNvPr>
          <p:cNvSpPr txBox="1"/>
          <p:nvPr/>
        </p:nvSpPr>
        <p:spPr>
          <a:xfrm>
            <a:off x="4011410" y="6268312"/>
            <a:ext cx="4460388" cy="369332"/>
          </a:xfrm>
          <a:prstGeom prst="rect">
            <a:avLst/>
          </a:prstGeom>
          <a:noFill/>
        </p:spPr>
        <p:txBody>
          <a:bodyPr wrap="none" rtlCol="0">
            <a:spAutoFit/>
          </a:bodyPr>
          <a:lstStyle/>
          <a:p>
            <a:r>
              <a:rPr lang="en-US" dirty="0"/>
              <a:t>N Delfosse, J.P. Tillich, arXiv:1401.6975 (2014)</a:t>
            </a:r>
          </a:p>
        </p:txBody>
      </p:sp>
    </p:spTree>
    <p:extLst>
      <p:ext uri="{BB962C8B-B14F-4D97-AF65-F5344CB8AC3E}">
        <p14:creationId xmlns:p14="http://schemas.microsoft.com/office/powerpoint/2010/main" val="22898707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ABA75-F803-E7DF-ECAA-27E8E618AC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46A77D-868C-7010-C916-12895D871EEF}"/>
              </a:ext>
            </a:extLst>
          </p:cNvPr>
          <p:cNvSpPr>
            <a:spLocks noGrp="1"/>
          </p:cNvSpPr>
          <p:nvPr>
            <p:ph type="title"/>
          </p:nvPr>
        </p:nvSpPr>
        <p:spPr/>
        <p:txBody>
          <a:bodyPr/>
          <a:lstStyle/>
          <a:p>
            <a:r>
              <a:rPr lang="en-US" dirty="0"/>
              <a:t>(2) Correlated Decoding</a:t>
            </a:r>
          </a:p>
        </p:txBody>
      </p:sp>
      <p:pic>
        <p:nvPicPr>
          <p:cNvPr id="4" name="Picture 3">
            <a:extLst>
              <a:ext uri="{FF2B5EF4-FFF2-40B4-BE49-F238E27FC236}">
                <a16:creationId xmlns:a16="http://schemas.microsoft.com/office/drawing/2014/main" id="{7A6D5E8E-D056-E79A-B191-0146162A1EE6}"/>
              </a:ext>
            </a:extLst>
          </p:cNvPr>
          <p:cNvPicPr>
            <a:picLocks noChangeAspect="1"/>
          </p:cNvPicPr>
          <p:nvPr/>
        </p:nvPicPr>
        <p:blipFill>
          <a:blip r:embed="rId3"/>
          <a:srcRect l="3688" t="4123" r="13953" b="13869"/>
          <a:stretch/>
        </p:blipFill>
        <p:spPr>
          <a:xfrm>
            <a:off x="1573352" y="1558166"/>
            <a:ext cx="4668252" cy="4648367"/>
          </a:xfrm>
          <a:prstGeom prst="rect">
            <a:avLst/>
          </a:prstGeom>
        </p:spPr>
      </p:pic>
      <p:sp>
        <p:nvSpPr>
          <p:cNvPr id="3" name="TextBox 2">
            <a:extLst>
              <a:ext uri="{FF2B5EF4-FFF2-40B4-BE49-F238E27FC236}">
                <a16:creationId xmlns:a16="http://schemas.microsoft.com/office/drawing/2014/main" id="{678E4F9E-3823-2D9A-ACF8-A84AD8D944F8}"/>
              </a:ext>
            </a:extLst>
          </p:cNvPr>
          <p:cNvSpPr txBox="1"/>
          <p:nvPr/>
        </p:nvSpPr>
        <p:spPr>
          <a:xfrm>
            <a:off x="7172383" y="1558166"/>
            <a:ext cx="3551582" cy="4154984"/>
          </a:xfrm>
          <a:prstGeom prst="rect">
            <a:avLst/>
          </a:prstGeom>
          <a:noFill/>
        </p:spPr>
        <p:txBody>
          <a:bodyPr wrap="square" rtlCol="0">
            <a:spAutoFit/>
          </a:bodyPr>
          <a:lstStyle/>
          <a:p>
            <a:pPr marL="457200" indent="-457200">
              <a:buAutoNum type="arabicPeriod"/>
            </a:pPr>
            <a:r>
              <a:rPr lang="en-US" sz="2400" dirty="0"/>
              <a:t>Make X and Z decoder matching graphs with MWPM</a:t>
            </a:r>
          </a:p>
          <a:p>
            <a:pPr marL="457200" indent="-457200">
              <a:buAutoNum type="arabicPeriod"/>
            </a:pPr>
            <a:r>
              <a:rPr lang="en-US" sz="2400" dirty="0"/>
              <a:t>Correct X errors</a:t>
            </a:r>
          </a:p>
          <a:p>
            <a:pPr marL="457200" indent="-457200">
              <a:buAutoNum type="arabicPeriod"/>
            </a:pPr>
            <a:r>
              <a:rPr lang="en-US" sz="2400" dirty="0"/>
              <a:t>Label edges with errors as ‘erased’, remove from Z matching graphs</a:t>
            </a:r>
          </a:p>
          <a:p>
            <a:pPr marL="457200" indent="-457200">
              <a:buAutoNum type="arabicPeriod"/>
            </a:pPr>
            <a:r>
              <a:rPr lang="en-US" sz="2400" dirty="0"/>
              <a:t>Correct Z errors with new matching graphs</a:t>
            </a:r>
          </a:p>
          <a:p>
            <a:pPr marL="457200" indent="-457200">
              <a:buAutoNum type="arabicPeriod"/>
            </a:pPr>
            <a:endParaRPr lang="en-US" sz="2400" dirty="0"/>
          </a:p>
        </p:txBody>
      </p:sp>
      <p:sp>
        <p:nvSpPr>
          <p:cNvPr id="10" name="TextBox 9">
            <a:extLst>
              <a:ext uri="{FF2B5EF4-FFF2-40B4-BE49-F238E27FC236}">
                <a16:creationId xmlns:a16="http://schemas.microsoft.com/office/drawing/2014/main" id="{B13F4F4E-2325-C403-0CA8-89315F5AD6B6}"/>
              </a:ext>
            </a:extLst>
          </p:cNvPr>
          <p:cNvSpPr txBox="1"/>
          <p:nvPr/>
        </p:nvSpPr>
        <p:spPr>
          <a:xfrm>
            <a:off x="834715" y="1690688"/>
            <a:ext cx="371061" cy="584775"/>
          </a:xfrm>
          <a:prstGeom prst="rect">
            <a:avLst/>
          </a:prstGeom>
          <a:noFill/>
        </p:spPr>
        <p:txBody>
          <a:bodyPr wrap="square" rtlCol="0">
            <a:spAutoFit/>
          </a:bodyPr>
          <a:lstStyle/>
          <a:p>
            <a:pPr algn="ctr"/>
            <a:r>
              <a:rPr lang="en-US" sz="3200" b="1" dirty="0">
                <a:solidFill>
                  <a:srgbClr val="95B5F2"/>
                </a:solidFill>
              </a:rPr>
              <a:t>X</a:t>
            </a:r>
            <a:endParaRPr lang="en-US" b="1" dirty="0">
              <a:solidFill>
                <a:srgbClr val="95B5F2"/>
              </a:solidFill>
            </a:endParaRPr>
          </a:p>
        </p:txBody>
      </p:sp>
      <p:sp>
        <p:nvSpPr>
          <p:cNvPr id="11" name="TextBox 10">
            <a:extLst>
              <a:ext uri="{FF2B5EF4-FFF2-40B4-BE49-F238E27FC236}">
                <a16:creationId xmlns:a16="http://schemas.microsoft.com/office/drawing/2014/main" id="{7A3029FA-3BBC-1D48-A1AA-7D41AFD1100D}"/>
              </a:ext>
            </a:extLst>
          </p:cNvPr>
          <p:cNvSpPr txBox="1"/>
          <p:nvPr/>
        </p:nvSpPr>
        <p:spPr>
          <a:xfrm>
            <a:off x="924168" y="2576127"/>
            <a:ext cx="201095" cy="584775"/>
          </a:xfrm>
          <a:prstGeom prst="rect">
            <a:avLst/>
          </a:prstGeom>
          <a:noFill/>
        </p:spPr>
        <p:txBody>
          <a:bodyPr wrap="square" rtlCol="0">
            <a:spAutoFit/>
          </a:bodyPr>
          <a:lstStyle/>
          <a:p>
            <a:pPr algn="ctr"/>
            <a:r>
              <a:rPr lang="en-US" sz="3200" b="1" dirty="0">
                <a:solidFill>
                  <a:srgbClr val="D18383"/>
                </a:solidFill>
              </a:rPr>
              <a:t>Z</a:t>
            </a:r>
          </a:p>
        </p:txBody>
      </p:sp>
      <p:sp>
        <p:nvSpPr>
          <p:cNvPr id="14" name="Rectangle 13">
            <a:extLst>
              <a:ext uri="{FF2B5EF4-FFF2-40B4-BE49-F238E27FC236}">
                <a16:creationId xmlns:a16="http://schemas.microsoft.com/office/drawing/2014/main" id="{E1D0C573-F236-4F3F-ECBD-25CDEF76A20E}"/>
              </a:ext>
            </a:extLst>
          </p:cNvPr>
          <p:cNvSpPr/>
          <p:nvPr/>
        </p:nvSpPr>
        <p:spPr>
          <a:xfrm>
            <a:off x="3907477" y="1806761"/>
            <a:ext cx="994610" cy="937404"/>
          </a:xfrm>
          <a:prstGeom prst="rect">
            <a:avLst/>
          </a:prstGeom>
          <a:noFill/>
          <a:ln>
            <a:solidFill>
              <a:srgbClr val="95B5F2"/>
            </a:solidFill>
          </a:ln>
          <a:effectLst>
            <a:glow rad="304800">
              <a:schemeClr val="accent3">
                <a:lumMod val="20000"/>
                <a:lumOff val="8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665228F-7B01-F9E2-4965-1CA1387D04CF}"/>
              </a:ext>
            </a:extLst>
          </p:cNvPr>
          <p:cNvSpPr/>
          <p:nvPr/>
        </p:nvSpPr>
        <p:spPr>
          <a:xfrm>
            <a:off x="2857066" y="2849170"/>
            <a:ext cx="994610" cy="937404"/>
          </a:xfrm>
          <a:prstGeom prst="rect">
            <a:avLst/>
          </a:prstGeom>
          <a:noFill/>
          <a:ln>
            <a:solidFill>
              <a:srgbClr val="95B5F2"/>
            </a:solidFill>
          </a:ln>
          <a:effectLst>
            <a:glow rad="304800">
              <a:schemeClr val="accent3">
                <a:lumMod val="20000"/>
                <a:lumOff val="8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4E9C5A0-19C5-39BB-502D-80577878B953}"/>
              </a:ext>
            </a:extLst>
          </p:cNvPr>
          <p:cNvSpPr/>
          <p:nvPr/>
        </p:nvSpPr>
        <p:spPr>
          <a:xfrm>
            <a:off x="3901021" y="3937974"/>
            <a:ext cx="994610" cy="937404"/>
          </a:xfrm>
          <a:prstGeom prst="rect">
            <a:avLst/>
          </a:prstGeom>
          <a:noFill/>
          <a:ln>
            <a:solidFill>
              <a:srgbClr val="95B5F2"/>
            </a:solidFill>
          </a:ln>
          <a:effectLst>
            <a:glow rad="304800">
              <a:schemeClr val="accent3">
                <a:lumMod val="20000"/>
                <a:lumOff val="8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9183312-FB5F-18B5-41E6-855A0A1550A9}"/>
              </a:ext>
            </a:extLst>
          </p:cNvPr>
          <p:cNvSpPr/>
          <p:nvPr/>
        </p:nvSpPr>
        <p:spPr>
          <a:xfrm>
            <a:off x="2860024" y="4984197"/>
            <a:ext cx="994610" cy="937404"/>
          </a:xfrm>
          <a:prstGeom prst="rect">
            <a:avLst/>
          </a:prstGeom>
          <a:noFill/>
          <a:ln>
            <a:solidFill>
              <a:srgbClr val="95B5F2"/>
            </a:solidFill>
          </a:ln>
          <a:effectLst>
            <a:glow rad="304800">
              <a:schemeClr val="accent3">
                <a:lumMod val="20000"/>
                <a:lumOff val="8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D744CDD-66C7-4B63-4CF4-3195BFD6456D}"/>
              </a:ext>
            </a:extLst>
          </p:cNvPr>
          <p:cNvSpPr txBox="1"/>
          <p:nvPr/>
        </p:nvSpPr>
        <p:spPr>
          <a:xfrm>
            <a:off x="3721947" y="2473454"/>
            <a:ext cx="371061" cy="584775"/>
          </a:xfrm>
          <a:prstGeom prst="rect">
            <a:avLst/>
          </a:prstGeom>
          <a:noFill/>
        </p:spPr>
        <p:txBody>
          <a:bodyPr wrap="square" rtlCol="0">
            <a:spAutoFit/>
          </a:bodyPr>
          <a:lstStyle/>
          <a:p>
            <a:pPr algn="ctr"/>
            <a:r>
              <a:rPr lang="en-US" sz="3200" b="1" dirty="0"/>
              <a:t>Z</a:t>
            </a:r>
            <a:endParaRPr lang="en-US" b="1" dirty="0"/>
          </a:p>
        </p:txBody>
      </p:sp>
      <p:cxnSp>
        <p:nvCxnSpPr>
          <p:cNvPr id="18" name="Straight Connector 17">
            <a:extLst>
              <a:ext uri="{FF2B5EF4-FFF2-40B4-BE49-F238E27FC236}">
                <a16:creationId xmlns:a16="http://schemas.microsoft.com/office/drawing/2014/main" id="{AAB31AB6-2B0C-EC37-ECF5-E521221C8704}"/>
              </a:ext>
            </a:extLst>
          </p:cNvPr>
          <p:cNvCxnSpPr>
            <a:cxnSpLocks/>
          </p:cNvCxnSpPr>
          <p:nvPr/>
        </p:nvCxnSpPr>
        <p:spPr>
          <a:xfrm flipV="1">
            <a:off x="2261937" y="2275463"/>
            <a:ext cx="1106905" cy="1029211"/>
          </a:xfrm>
          <a:prstGeom prst="line">
            <a:avLst/>
          </a:prstGeom>
          <a:ln w="38100">
            <a:solidFill>
              <a:srgbClr val="AB3F4B"/>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5B98483-3004-616D-54BA-93F75ADA8716}"/>
              </a:ext>
            </a:extLst>
          </p:cNvPr>
          <p:cNvCxnSpPr>
            <a:cxnSpLocks/>
          </p:cNvCxnSpPr>
          <p:nvPr/>
        </p:nvCxnSpPr>
        <p:spPr>
          <a:xfrm>
            <a:off x="2261937" y="3304674"/>
            <a:ext cx="2165684" cy="2117558"/>
          </a:xfrm>
          <a:prstGeom prst="line">
            <a:avLst/>
          </a:prstGeom>
          <a:ln w="38100">
            <a:solidFill>
              <a:srgbClr val="AB3F4B"/>
            </a:solidFill>
            <a:prstDash val="sys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DA5A675-1516-9160-4BC8-12BEEF7A5D85}"/>
              </a:ext>
            </a:extLst>
          </p:cNvPr>
          <p:cNvSpPr txBox="1"/>
          <p:nvPr/>
        </p:nvSpPr>
        <p:spPr>
          <a:xfrm>
            <a:off x="2651307" y="2473454"/>
            <a:ext cx="371061" cy="584775"/>
          </a:xfrm>
          <a:prstGeom prst="rect">
            <a:avLst/>
          </a:prstGeom>
          <a:noFill/>
        </p:spPr>
        <p:txBody>
          <a:bodyPr wrap="square" rtlCol="0">
            <a:spAutoFit/>
          </a:bodyPr>
          <a:lstStyle/>
          <a:p>
            <a:pPr algn="ctr"/>
            <a:r>
              <a:rPr lang="en-US" sz="3200" b="1" dirty="0"/>
              <a:t>X</a:t>
            </a:r>
            <a:endParaRPr lang="en-US" b="1" dirty="0"/>
          </a:p>
        </p:txBody>
      </p:sp>
      <p:sp>
        <p:nvSpPr>
          <p:cNvPr id="9" name="TextBox 8">
            <a:extLst>
              <a:ext uri="{FF2B5EF4-FFF2-40B4-BE49-F238E27FC236}">
                <a16:creationId xmlns:a16="http://schemas.microsoft.com/office/drawing/2014/main" id="{528B47DA-23EF-4468-596F-8EB8C71C61B2}"/>
              </a:ext>
            </a:extLst>
          </p:cNvPr>
          <p:cNvSpPr txBox="1"/>
          <p:nvPr/>
        </p:nvSpPr>
        <p:spPr>
          <a:xfrm>
            <a:off x="3715491" y="4582991"/>
            <a:ext cx="371061" cy="584775"/>
          </a:xfrm>
          <a:prstGeom prst="rect">
            <a:avLst/>
          </a:prstGeom>
          <a:noFill/>
        </p:spPr>
        <p:txBody>
          <a:bodyPr wrap="square" rtlCol="0">
            <a:spAutoFit/>
          </a:bodyPr>
          <a:lstStyle/>
          <a:p>
            <a:pPr algn="ctr"/>
            <a:r>
              <a:rPr lang="en-US" sz="3200" b="1" dirty="0"/>
              <a:t>Y</a:t>
            </a:r>
            <a:endParaRPr lang="en-US" b="1" dirty="0"/>
          </a:p>
        </p:txBody>
      </p:sp>
      <p:sp>
        <p:nvSpPr>
          <p:cNvPr id="22" name="TextBox 21">
            <a:extLst>
              <a:ext uri="{FF2B5EF4-FFF2-40B4-BE49-F238E27FC236}">
                <a16:creationId xmlns:a16="http://schemas.microsoft.com/office/drawing/2014/main" id="{7E482BD9-4D6B-4EB9-A577-EB154679AB67}"/>
              </a:ext>
            </a:extLst>
          </p:cNvPr>
          <p:cNvSpPr txBox="1"/>
          <p:nvPr/>
        </p:nvSpPr>
        <p:spPr>
          <a:xfrm>
            <a:off x="4011410" y="6268312"/>
            <a:ext cx="4460388" cy="369332"/>
          </a:xfrm>
          <a:prstGeom prst="rect">
            <a:avLst/>
          </a:prstGeom>
          <a:noFill/>
        </p:spPr>
        <p:txBody>
          <a:bodyPr wrap="none" rtlCol="0">
            <a:spAutoFit/>
          </a:bodyPr>
          <a:lstStyle/>
          <a:p>
            <a:r>
              <a:rPr lang="en-US" dirty="0"/>
              <a:t>N Delfosse, J.P. Tillich, arXiv:1401.6975 (2014)</a:t>
            </a:r>
          </a:p>
        </p:txBody>
      </p:sp>
    </p:spTree>
    <p:extLst>
      <p:ext uri="{BB962C8B-B14F-4D97-AF65-F5344CB8AC3E}">
        <p14:creationId xmlns:p14="http://schemas.microsoft.com/office/powerpoint/2010/main" val="2234657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E8C78-774B-6E62-52D5-BE5EA66465CD}"/>
              </a:ext>
            </a:extLst>
          </p:cNvPr>
          <p:cNvSpPr>
            <a:spLocks noGrp="1"/>
          </p:cNvSpPr>
          <p:nvPr>
            <p:ph type="title"/>
          </p:nvPr>
        </p:nvSpPr>
        <p:spPr/>
        <p:txBody>
          <a:bodyPr/>
          <a:lstStyle/>
          <a:p>
            <a:r>
              <a:rPr lang="en-US" dirty="0"/>
              <a:t>Compass code, code capacity … we have a few interesting preliminary results</a:t>
            </a:r>
          </a:p>
        </p:txBody>
      </p:sp>
    </p:spTree>
    <p:extLst>
      <p:ext uri="{BB962C8B-B14F-4D97-AF65-F5344CB8AC3E}">
        <p14:creationId xmlns:p14="http://schemas.microsoft.com/office/powerpoint/2010/main" val="19879252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5DA12-E643-3ECB-4205-AB2261D40B17}"/>
              </a:ext>
            </a:extLst>
          </p:cNvPr>
          <p:cNvSpPr>
            <a:spLocks noGrp="1"/>
          </p:cNvSpPr>
          <p:nvPr>
            <p:ph type="title"/>
          </p:nvPr>
        </p:nvSpPr>
        <p:spPr/>
        <p:txBody>
          <a:bodyPr/>
          <a:lstStyle/>
          <a:p>
            <a:r>
              <a:rPr lang="en-US" dirty="0"/>
              <a:t>MWPM  							    </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241EE3D-8034-CD44-B7CD-98C1E892BB23}"/>
                  </a:ext>
                </a:extLst>
              </p:cNvPr>
              <p:cNvSpPr txBox="1"/>
              <p:nvPr/>
            </p:nvSpPr>
            <p:spPr>
              <a:xfrm>
                <a:off x="0" y="5626179"/>
                <a:ext cx="6096000" cy="954107"/>
              </a:xfrm>
              <a:prstGeom prst="rect">
                <a:avLst/>
              </a:prstGeom>
              <a:noFill/>
            </p:spPr>
            <p:txBody>
              <a:bodyPr wrap="square">
                <a:spAutoFit/>
              </a:body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ℓ=4, </m:t>
                      </m:r>
                      <m:r>
                        <a:rPr lang="en-US" sz="2800" b="0" i="1" smtClean="0">
                          <a:latin typeface="Cambria Math" panose="02040503050406030204" pitchFamily="18" charset="0"/>
                          <a:ea typeface="Cambria Math" panose="02040503050406030204" pitchFamily="18" charset="0"/>
                        </a:rPr>
                        <m:t>𝜂</m:t>
                      </m:r>
                      <m:r>
                        <a:rPr lang="en-US" sz="2800" b="0" i="1" smtClean="0">
                          <a:latin typeface="Cambria Math" panose="02040503050406030204" pitchFamily="18" charset="0"/>
                          <a:ea typeface="Cambria Math" panose="02040503050406030204" pitchFamily="18" charset="0"/>
                        </a:rPr>
                        <m:t>=0.5</m:t>
                      </m:r>
                    </m:oMath>
                  </m:oMathPara>
                </a14:m>
                <a:endParaRPr lang="en-US" sz="2800" b="0" dirty="0">
                  <a:ea typeface="Cambria Math" panose="02040503050406030204" pitchFamily="18" charset="0"/>
                </a:endParaRPr>
              </a:p>
              <a:p>
                <a:pPr marL="0" indent="0" algn="ctr">
                  <a:buFont typeface="Arial" panose="020B0604020202020204" pitchFamily="34" charset="0"/>
                  <a:buNone/>
                </a:pPr>
                <a:endParaRPr lang="en-US" sz="2800" dirty="0">
                  <a:ea typeface="Cambria Math" panose="02040503050406030204" pitchFamily="18" charset="0"/>
                </a:endParaRPr>
              </a:p>
            </p:txBody>
          </p:sp>
        </mc:Choice>
        <mc:Fallback xmlns="">
          <p:sp>
            <p:nvSpPr>
              <p:cNvPr id="11" name="TextBox 10">
                <a:extLst>
                  <a:ext uri="{FF2B5EF4-FFF2-40B4-BE49-F238E27FC236}">
                    <a16:creationId xmlns:a16="http://schemas.microsoft.com/office/drawing/2014/main" id="{A241EE3D-8034-CD44-B7CD-98C1E892BB23}"/>
                  </a:ext>
                </a:extLst>
              </p:cNvPr>
              <p:cNvSpPr txBox="1">
                <a:spLocks noRot="1" noChangeAspect="1" noMove="1" noResize="1" noEditPoints="1" noAdjustHandles="1" noChangeArrowheads="1" noChangeShapeType="1" noTextEdit="1"/>
              </p:cNvSpPr>
              <p:nvPr/>
            </p:nvSpPr>
            <p:spPr>
              <a:xfrm>
                <a:off x="0" y="5626179"/>
                <a:ext cx="6096000" cy="954107"/>
              </a:xfrm>
              <a:prstGeom prst="rect">
                <a:avLst/>
              </a:prstGeom>
              <a:blipFill>
                <a:blip r:embed="rId4"/>
                <a:stretch>
                  <a:fillRect/>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E6CC839A-CDED-347A-38A8-E04146DC4B8E}"/>
              </a:ext>
            </a:extLst>
          </p:cNvPr>
          <p:cNvSpPr/>
          <p:nvPr/>
        </p:nvSpPr>
        <p:spPr>
          <a:xfrm>
            <a:off x="6949240" y="2810685"/>
            <a:ext cx="3864429" cy="193708"/>
          </a:xfrm>
          <a:prstGeom prst="rect">
            <a:avLst/>
          </a:prstGeom>
          <a:gradFill flip="none" rotWithShape="1">
            <a:gsLst>
              <a:gs pos="33000">
                <a:srgbClr val="D18383"/>
              </a:gs>
              <a:gs pos="63000">
                <a:srgbClr val="95B5F2"/>
              </a:gs>
              <a:gs pos="83000">
                <a:srgbClr val="95B5F2"/>
              </a:gs>
              <a:gs pos="100000">
                <a:srgbClr val="95B5F2"/>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B7DAB13-3E6F-A989-A996-365D8671F108}"/>
              </a:ext>
            </a:extLst>
          </p:cNvPr>
          <p:cNvSpPr txBox="1"/>
          <p:nvPr/>
        </p:nvSpPr>
        <p:spPr>
          <a:xfrm>
            <a:off x="10982739" y="2615150"/>
            <a:ext cx="371061" cy="584775"/>
          </a:xfrm>
          <a:prstGeom prst="rect">
            <a:avLst/>
          </a:prstGeom>
          <a:noFill/>
        </p:spPr>
        <p:txBody>
          <a:bodyPr wrap="square" rtlCol="0">
            <a:spAutoFit/>
          </a:bodyPr>
          <a:lstStyle/>
          <a:p>
            <a:pPr algn="ctr"/>
            <a:r>
              <a:rPr lang="en-US" sz="3200" b="1" dirty="0">
                <a:solidFill>
                  <a:srgbClr val="95B5F2"/>
                </a:solidFill>
              </a:rPr>
              <a:t>Z</a:t>
            </a:r>
            <a:endParaRPr lang="en-US" b="1" dirty="0">
              <a:solidFill>
                <a:srgbClr val="95B5F2"/>
              </a:solidFill>
            </a:endParaRPr>
          </a:p>
        </p:txBody>
      </p:sp>
      <p:sp>
        <p:nvSpPr>
          <p:cNvPr id="7" name="TextBox 6">
            <a:extLst>
              <a:ext uri="{FF2B5EF4-FFF2-40B4-BE49-F238E27FC236}">
                <a16:creationId xmlns:a16="http://schemas.microsoft.com/office/drawing/2014/main" id="{197E9F91-D569-BB9B-368E-7ACAC250C3AC}"/>
              </a:ext>
            </a:extLst>
          </p:cNvPr>
          <p:cNvSpPr txBox="1"/>
          <p:nvPr/>
        </p:nvSpPr>
        <p:spPr>
          <a:xfrm>
            <a:off x="6402377" y="2615151"/>
            <a:ext cx="201095" cy="584775"/>
          </a:xfrm>
          <a:prstGeom prst="rect">
            <a:avLst/>
          </a:prstGeom>
          <a:noFill/>
        </p:spPr>
        <p:txBody>
          <a:bodyPr wrap="square" rtlCol="0">
            <a:spAutoFit/>
          </a:bodyPr>
          <a:lstStyle/>
          <a:p>
            <a:pPr algn="ctr"/>
            <a:r>
              <a:rPr lang="en-US" sz="3200" b="1" dirty="0">
                <a:solidFill>
                  <a:srgbClr val="D18383"/>
                </a:solidFill>
              </a:rPr>
              <a:t>X</a:t>
            </a:r>
          </a:p>
        </p:txBody>
      </p:sp>
      <p:sp>
        <p:nvSpPr>
          <p:cNvPr id="8" name="TextBox 7">
            <a:extLst>
              <a:ext uri="{FF2B5EF4-FFF2-40B4-BE49-F238E27FC236}">
                <a16:creationId xmlns:a16="http://schemas.microsoft.com/office/drawing/2014/main" id="{1D389D89-55AD-48D1-F65D-E7EBEE5D4E91}"/>
              </a:ext>
            </a:extLst>
          </p:cNvPr>
          <p:cNvSpPr txBox="1"/>
          <p:nvPr/>
        </p:nvSpPr>
        <p:spPr>
          <a:xfrm>
            <a:off x="8271745" y="2223023"/>
            <a:ext cx="1042721" cy="523220"/>
          </a:xfrm>
          <a:prstGeom prst="rect">
            <a:avLst/>
          </a:prstGeom>
          <a:noFill/>
        </p:spPr>
        <p:txBody>
          <a:bodyPr wrap="none" rtlCol="0">
            <a:spAutoFit/>
          </a:bodyPr>
          <a:lstStyle/>
          <a:p>
            <a:r>
              <a:rPr lang="en-US" sz="2800" dirty="0">
                <a:latin typeface="+mj-lt"/>
              </a:rPr>
              <a:t>Errors</a:t>
            </a:r>
            <a:endParaRPr lang="en-US" dirty="0">
              <a:latin typeface="+mj-lt"/>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66747D2-5722-CC94-5C6F-744E73DF79B5}"/>
                  </a:ext>
                </a:extLst>
              </p:cNvPr>
              <p:cNvSpPr txBox="1"/>
              <p:nvPr/>
            </p:nvSpPr>
            <p:spPr>
              <a:xfrm>
                <a:off x="7806640" y="4124390"/>
                <a:ext cx="2149627" cy="523220"/>
              </a:xfrm>
              <a:prstGeom prst="rect">
                <a:avLst/>
              </a:prstGeom>
              <a:noFill/>
            </p:spPr>
            <p:txBody>
              <a:bodyPr wrap="none" rtlCol="0">
                <a:spAutoFit/>
              </a:bodyPr>
              <a:lstStyle/>
              <a:p>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𝑝</m:t>
                        </m:r>
                      </m:e>
                      <m:sub>
                        <m:r>
                          <a:rPr lang="en-US" sz="2800" b="0" i="1" smtClean="0">
                            <a:latin typeface="Cambria Math" panose="02040503050406030204" pitchFamily="18" charset="0"/>
                          </a:rPr>
                          <m:t>𝑡h</m:t>
                        </m:r>
                        <m:r>
                          <a:rPr lang="en-US" sz="2800" b="0" i="1" smtClean="0">
                            <a:latin typeface="Cambria Math" panose="02040503050406030204" pitchFamily="18" charset="0"/>
                          </a:rPr>
                          <m:t> </m:t>
                        </m:r>
                      </m:sub>
                    </m:sSub>
                    <m:r>
                      <a:rPr lang="en-US" sz="2800" b="0" i="1" smtClean="0">
                        <a:latin typeface="Cambria Math" panose="02040503050406030204" pitchFamily="18" charset="0"/>
                      </a:rPr>
                      <m:t>=8.5% </m:t>
                    </m:r>
                  </m:oMath>
                </a14:m>
                <a:r>
                  <a:rPr lang="en-US" sz="2800" dirty="0">
                    <a:latin typeface="+mj-lt"/>
                  </a:rPr>
                  <a:t> </a:t>
                </a:r>
                <a:endParaRPr lang="en-US" dirty="0">
                  <a:latin typeface="+mj-lt"/>
                </a:endParaRPr>
              </a:p>
            </p:txBody>
          </p:sp>
        </mc:Choice>
        <mc:Fallback xmlns="">
          <p:sp>
            <p:nvSpPr>
              <p:cNvPr id="9" name="TextBox 8">
                <a:extLst>
                  <a:ext uri="{FF2B5EF4-FFF2-40B4-BE49-F238E27FC236}">
                    <a16:creationId xmlns:a16="http://schemas.microsoft.com/office/drawing/2014/main" id="{766747D2-5722-CC94-5C6F-744E73DF79B5}"/>
                  </a:ext>
                </a:extLst>
              </p:cNvPr>
              <p:cNvSpPr txBox="1">
                <a:spLocks noRot="1" noChangeAspect="1" noMove="1" noResize="1" noEditPoints="1" noAdjustHandles="1" noChangeArrowheads="1" noChangeShapeType="1" noTextEdit="1"/>
              </p:cNvSpPr>
              <p:nvPr/>
            </p:nvSpPr>
            <p:spPr>
              <a:xfrm>
                <a:off x="7806640" y="4124390"/>
                <a:ext cx="2149627" cy="523220"/>
              </a:xfrm>
              <a:prstGeom prst="rect">
                <a:avLst/>
              </a:prstGeom>
              <a:blipFill>
                <a:blip r:embed="rId5"/>
                <a:stretch>
                  <a:fillRect l="-1176" b="-21429"/>
                </a:stretch>
              </a:blipFill>
            </p:spPr>
            <p:txBody>
              <a:bodyPr/>
              <a:lstStyle/>
              <a:p>
                <a:r>
                  <a:rPr lang="en-US">
                    <a:noFill/>
                  </a:rPr>
                  <a:t> </a:t>
                </a:r>
              </a:p>
            </p:txBody>
          </p:sp>
        </mc:Fallback>
      </mc:AlternateContent>
      <p:pic>
        <p:nvPicPr>
          <p:cNvPr id="12" name="Picture 11" descr="A graph of numbers and numbers&#10;&#10;AI-generated content may be incorrect.">
            <a:extLst>
              <a:ext uri="{FF2B5EF4-FFF2-40B4-BE49-F238E27FC236}">
                <a16:creationId xmlns:a16="http://schemas.microsoft.com/office/drawing/2014/main" id="{635E7F7D-F127-453C-CEE6-48743D901191}"/>
              </a:ext>
            </a:extLst>
          </p:cNvPr>
          <p:cNvPicPr>
            <a:picLocks noChangeAspect="1"/>
          </p:cNvPicPr>
          <p:nvPr/>
        </p:nvPicPr>
        <p:blipFill>
          <a:blip r:embed="rId6"/>
          <a:srcRect l="50371" t="9782" r="618" b="1"/>
          <a:stretch/>
        </p:blipFill>
        <p:spPr>
          <a:xfrm>
            <a:off x="309597" y="1979432"/>
            <a:ext cx="5476805" cy="3358003"/>
          </a:xfrm>
          <a:prstGeom prst="rect">
            <a:avLst/>
          </a:prstGeom>
        </p:spPr>
      </p:pic>
    </p:spTree>
    <p:extLst>
      <p:ext uri="{BB962C8B-B14F-4D97-AF65-F5344CB8AC3E}">
        <p14:creationId xmlns:p14="http://schemas.microsoft.com/office/powerpoint/2010/main" val="3547811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74ADE-7C6C-E01B-E661-F6C83C5AC51C}"/>
              </a:ext>
            </a:extLst>
          </p:cNvPr>
          <p:cNvSpPr>
            <a:spLocks noGrp="1"/>
          </p:cNvSpPr>
          <p:nvPr>
            <p:ph type="title"/>
          </p:nvPr>
        </p:nvSpPr>
        <p:spPr/>
        <p:txBody>
          <a:bodyPr/>
          <a:lstStyle/>
          <a:p>
            <a:r>
              <a:rPr lang="en-US" dirty="0"/>
              <a:t>Bias Noise is Common</a:t>
            </a:r>
          </a:p>
        </p:txBody>
      </p:sp>
      <p:pic>
        <p:nvPicPr>
          <p:cNvPr id="4" name="Picture 2" descr="Materials challenges for trapped-ion quantum computers | Nature Reviews  Materials">
            <a:extLst>
              <a:ext uri="{FF2B5EF4-FFF2-40B4-BE49-F238E27FC236}">
                <a16:creationId xmlns:a16="http://schemas.microsoft.com/office/drawing/2014/main" id="{52E2A072-0182-4E9D-6354-BA05DA4060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864" y="1992857"/>
            <a:ext cx="5634327" cy="292500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E88C1B3-FCF6-94B8-DB73-4B455DFF1EFF}"/>
              </a:ext>
            </a:extLst>
          </p:cNvPr>
          <p:cNvSpPr txBox="1"/>
          <p:nvPr/>
        </p:nvSpPr>
        <p:spPr>
          <a:xfrm>
            <a:off x="1990068" y="5896341"/>
            <a:ext cx="7667279" cy="646331"/>
          </a:xfrm>
          <a:prstGeom prst="rect">
            <a:avLst/>
          </a:prstGeom>
          <a:noFill/>
        </p:spPr>
        <p:txBody>
          <a:bodyPr wrap="square" rtlCol="0">
            <a:spAutoFit/>
          </a:bodyPr>
          <a:lstStyle/>
          <a:p>
            <a:r>
              <a:rPr lang="en-US" b="0" i="0" u="none" strike="noStrike" dirty="0">
                <a:effectLst/>
              </a:rPr>
              <a:t>(L) Brown, K.R., Chiaverini, J., Sage, J.M. </a:t>
            </a:r>
            <a:r>
              <a:rPr lang="en-US" b="0" u="none" strike="noStrike" dirty="0">
                <a:effectLst/>
              </a:rPr>
              <a:t>et al. Nat Rev Mater </a:t>
            </a:r>
            <a:r>
              <a:rPr lang="en-US" b="1" i="0" u="none" strike="noStrike" dirty="0">
                <a:effectLst/>
              </a:rPr>
              <a:t>6</a:t>
            </a:r>
            <a:r>
              <a:rPr lang="en-US" b="0" i="0" u="none" strike="noStrike" dirty="0">
                <a:effectLst/>
              </a:rPr>
              <a:t>, 892–905 (2021)</a:t>
            </a:r>
          </a:p>
          <a:p>
            <a:r>
              <a:rPr lang="en-US" dirty="0"/>
              <a:t>(R) J.M. Gambetta, J.M Chow, M. Steffan, </a:t>
            </a:r>
            <a:r>
              <a:rPr lang="en-US" dirty="0" err="1"/>
              <a:t>npj</a:t>
            </a:r>
            <a:r>
              <a:rPr lang="en-US" dirty="0"/>
              <a:t> Quantum Inf </a:t>
            </a:r>
            <a:r>
              <a:rPr lang="en-US" b="1" dirty="0"/>
              <a:t>3</a:t>
            </a:r>
            <a:r>
              <a:rPr lang="en-US" dirty="0"/>
              <a:t>, 2 (2017)</a:t>
            </a:r>
          </a:p>
        </p:txBody>
      </p:sp>
      <p:pic>
        <p:nvPicPr>
          <p:cNvPr id="3078" name="Picture 6" descr="Fig. 4">
            <a:extLst>
              <a:ext uri="{FF2B5EF4-FFF2-40B4-BE49-F238E27FC236}">
                <a16:creationId xmlns:a16="http://schemas.microsoft.com/office/drawing/2014/main" id="{4B788173-C9CF-60BB-657F-B90702916D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4546" y="1995290"/>
            <a:ext cx="4281031" cy="2922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60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DC380-BB7B-A126-035C-E16BFA3306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B36ABC-5C30-1006-BFD1-469E9F64F75B}"/>
              </a:ext>
            </a:extLst>
          </p:cNvPr>
          <p:cNvSpPr>
            <a:spLocks noGrp="1"/>
          </p:cNvSpPr>
          <p:nvPr>
            <p:ph type="title"/>
          </p:nvPr>
        </p:nvSpPr>
        <p:spPr/>
        <p:txBody>
          <a:bodyPr>
            <a:normAutofit/>
          </a:bodyPr>
          <a:lstStyle/>
          <a:p>
            <a:r>
              <a:rPr lang="en-US" dirty="0"/>
              <a:t>Correlated Decoding (X then Z errors)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2EEFE99-D5DC-5DA8-1A6E-13911337C9B5}"/>
                  </a:ext>
                </a:extLst>
              </p:cNvPr>
              <p:cNvSpPr txBox="1"/>
              <p:nvPr/>
            </p:nvSpPr>
            <p:spPr>
              <a:xfrm>
                <a:off x="0" y="5626179"/>
                <a:ext cx="6096000" cy="954107"/>
              </a:xfrm>
              <a:prstGeom prst="rect">
                <a:avLst/>
              </a:prstGeom>
              <a:noFill/>
            </p:spPr>
            <p:txBody>
              <a:bodyPr wrap="square">
                <a:spAutoFit/>
              </a:body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ℓ=4, </m:t>
                      </m:r>
                      <m:r>
                        <a:rPr lang="en-US" sz="2800" b="0" i="1" smtClean="0">
                          <a:latin typeface="Cambria Math" panose="02040503050406030204" pitchFamily="18" charset="0"/>
                          <a:ea typeface="Cambria Math" panose="02040503050406030204" pitchFamily="18" charset="0"/>
                        </a:rPr>
                        <m:t>𝜂</m:t>
                      </m:r>
                      <m:r>
                        <a:rPr lang="en-US" sz="2800" b="0" i="1" smtClean="0">
                          <a:latin typeface="Cambria Math" panose="02040503050406030204" pitchFamily="18" charset="0"/>
                          <a:ea typeface="Cambria Math" panose="02040503050406030204" pitchFamily="18" charset="0"/>
                        </a:rPr>
                        <m:t>=0.5</m:t>
                      </m:r>
                    </m:oMath>
                  </m:oMathPara>
                </a14:m>
                <a:endParaRPr lang="en-US" sz="2800" b="0" dirty="0">
                  <a:ea typeface="Cambria Math" panose="02040503050406030204" pitchFamily="18" charset="0"/>
                </a:endParaRPr>
              </a:p>
              <a:p>
                <a:pPr marL="0" indent="0" algn="ctr">
                  <a:buFont typeface="Arial" panose="020B0604020202020204" pitchFamily="34" charset="0"/>
                  <a:buNone/>
                </a:pPr>
                <a:endParaRPr lang="en-US" sz="2800" dirty="0">
                  <a:ea typeface="Cambria Math" panose="02040503050406030204" pitchFamily="18" charset="0"/>
                </a:endParaRPr>
              </a:p>
            </p:txBody>
          </p:sp>
        </mc:Choice>
        <mc:Fallback xmlns="">
          <p:sp>
            <p:nvSpPr>
              <p:cNvPr id="11" name="TextBox 10">
                <a:extLst>
                  <a:ext uri="{FF2B5EF4-FFF2-40B4-BE49-F238E27FC236}">
                    <a16:creationId xmlns:a16="http://schemas.microsoft.com/office/drawing/2014/main" id="{A241EE3D-8034-CD44-B7CD-98C1E892BB23}"/>
                  </a:ext>
                </a:extLst>
              </p:cNvPr>
              <p:cNvSpPr txBox="1">
                <a:spLocks noRot="1" noChangeAspect="1" noMove="1" noResize="1" noEditPoints="1" noAdjustHandles="1" noChangeArrowheads="1" noChangeShapeType="1" noTextEdit="1"/>
              </p:cNvSpPr>
              <p:nvPr/>
            </p:nvSpPr>
            <p:spPr>
              <a:xfrm>
                <a:off x="0" y="5626179"/>
                <a:ext cx="6096000" cy="954107"/>
              </a:xfrm>
              <a:prstGeom prst="rect">
                <a:avLst/>
              </a:prstGeom>
              <a:blipFill>
                <a:blip r:embed="rId4"/>
                <a:stretch>
                  <a:fillRect/>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56CC99C4-1DAA-4D18-A531-35ED6E362BE2}"/>
              </a:ext>
            </a:extLst>
          </p:cNvPr>
          <p:cNvSpPr/>
          <p:nvPr/>
        </p:nvSpPr>
        <p:spPr>
          <a:xfrm>
            <a:off x="6949240" y="2810685"/>
            <a:ext cx="3864429" cy="193708"/>
          </a:xfrm>
          <a:prstGeom prst="rect">
            <a:avLst/>
          </a:prstGeom>
          <a:gradFill flip="none" rotWithShape="1">
            <a:gsLst>
              <a:gs pos="33000">
                <a:srgbClr val="D18383"/>
              </a:gs>
              <a:gs pos="63000">
                <a:srgbClr val="95B5F2"/>
              </a:gs>
              <a:gs pos="83000">
                <a:srgbClr val="95B5F2"/>
              </a:gs>
              <a:gs pos="100000">
                <a:srgbClr val="95B5F2"/>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50922C8-C033-165B-C3A9-B7B06942225B}"/>
              </a:ext>
            </a:extLst>
          </p:cNvPr>
          <p:cNvSpPr txBox="1"/>
          <p:nvPr/>
        </p:nvSpPr>
        <p:spPr>
          <a:xfrm>
            <a:off x="10982739" y="2615150"/>
            <a:ext cx="371061" cy="584775"/>
          </a:xfrm>
          <a:prstGeom prst="rect">
            <a:avLst/>
          </a:prstGeom>
          <a:noFill/>
        </p:spPr>
        <p:txBody>
          <a:bodyPr wrap="square" rtlCol="0">
            <a:spAutoFit/>
          </a:bodyPr>
          <a:lstStyle/>
          <a:p>
            <a:pPr algn="ctr"/>
            <a:r>
              <a:rPr lang="en-US" sz="3200" b="1" dirty="0">
                <a:solidFill>
                  <a:srgbClr val="95B5F2"/>
                </a:solidFill>
              </a:rPr>
              <a:t>Z</a:t>
            </a:r>
            <a:endParaRPr lang="en-US" b="1" dirty="0">
              <a:solidFill>
                <a:srgbClr val="95B5F2"/>
              </a:solidFill>
            </a:endParaRPr>
          </a:p>
        </p:txBody>
      </p:sp>
      <p:sp>
        <p:nvSpPr>
          <p:cNvPr id="7" name="TextBox 6">
            <a:extLst>
              <a:ext uri="{FF2B5EF4-FFF2-40B4-BE49-F238E27FC236}">
                <a16:creationId xmlns:a16="http://schemas.microsoft.com/office/drawing/2014/main" id="{4D46C22C-292A-6C41-A8FA-FC3AA8A8D0EC}"/>
              </a:ext>
            </a:extLst>
          </p:cNvPr>
          <p:cNvSpPr txBox="1"/>
          <p:nvPr/>
        </p:nvSpPr>
        <p:spPr>
          <a:xfrm>
            <a:off x="6402377" y="2615151"/>
            <a:ext cx="201095" cy="584775"/>
          </a:xfrm>
          <a:prstGeom prst="rect">
            <a:avLst/>
          </a:prstGeom>
          <a:noFill/>
        </p:spPr>
        <p:txBody>
          <a:bodyPr wrap="square" rtlCol="0">
            <a:spAutoFit/>
          </a:bodyPr>
          <a:lstStyle/>
          <a:p>
            <a:pPr algn="ctr"/>
            <a:r>
              <a:rPr lang="en-US" sz="3200" b="1" dirty="0">
                <a:solidFill>
                  <a:srgbClr val="D18383"/>
                </a:solidFill>
              </a:rPr>
              <a:t>X</a:t>
            </a:r>
          </a:p>
        </p:txBody>
      </p:sp>
      <p:sp>
        <p:nvSpPr>
          <p:cNvPr id="8" name="TextBox 7">
            <a:extLst>
              <a:ext uri="{FF2B5EF4-FFF2-40B4-BE49-F238E27FC236}">
                <a16:creationId xmlns:a16="http://schemas.microsoft.com/office/drawing/2014/main" id="{59EB91AD-95F3-A7BB-87D9-90483689360B}"/>
              </a:ext>
            </a:extLst>
          </p:cNvPr>
          <p:cNvSpPr txBox="1"/>
          <p:nvPr/>
        </p:nvSpPr>
        <p:spPr>
          <a:xfrm>
            <a:off x="8271745" y="2223023"/>
            <a:ext cx="1042721" cy="523220"/>
          </a:xfrm>
          <a:prstGeom prst="rect">
            <a:avLst/>
          </a:prstGeom>
          <a:noFill/>
        </p:spPr>
        <p:txBody>
          <a:bodyPr wrap="none" rtlCol="0">
            <a:spAutoFit/>
          </a:bodyPr>
          <a:lstStyle/>
          <a:p>
            <a:r>
              <a:rPr lang="en-US" sz="2800" dirty="0">
                <a:latin typeface="+mj-lt"/>
              </a:rPr>
              <a:t>Errors</a:t>
            </a:r>
            <a:endParaRPr lang="en-US" dirty="0">
              <a:latin typeface="+mj-lt"/>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9FDDC8D-F5F8-A701-A21D-FA077FF837EE}"/>
                  </a:ext>
                </a:extLst>
              </p:cNvPr>
              <p:cNvSpPr txBox="1"/>
              <p:nvPr/>
            </p:nvSpPr>
            <p:spPr>
              <a:xfrm>
                <a:off x="7806640" y="4124390"/>
                <a:ext cx="2149627" cy="523220"/>
              </a:xfrm>
              <a:prstGeom prst="rect">
                <a:avLst/>
              </a:prstGeom>
              <a:noFill/>
            </p:spPr>
            <p:txBody>
              <a:bodyPr wrap="none" rtlCol="0">
                <a:spAutoFit/>
              </a:bodyPr>
              <a:lstStyle/>
              <a:p>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𝑝</m:t>
                        </m:r>
                      </m:e>
                      <m:sub>
                        <m:r>
                          <a:rPr lang="en-US" sz="2800" b="0" i="1" smtClean="0">
                            <a:latin typeface="Cambria Math" panose="02040503050406030204" pitchFamily="18" charset="0"/>
                          </a:rPr>
                          <m:t>𝑡h</m:t>
                        </m:r>
                        <m:r>
                          <a:rPr lang="en-US" sz="2800" b="0" i="1" smtClean="0">
                            <a:latin typeface="Cambria Math" panose="02040503050406030204" pitchFamily="18" charset="0"/>
                          </a:rPr>
                          <m:t> </m:t>
                        </m:r>
                      </m:sub>
                    </m:sSub>
                    <m:r>
                      <a:rPr lang="en-US" sz="2800" b="0" i="1" smtClean="0">
                        <a:latin typeface="Cambria Math" panose="02040503050406030204" pitchFamily="18" charset="0"/>
                      </a:rPr>
                      <m:t>=8.8% </m:t>
                    </m:r>
                  </m:oMath>
                </a14:m>
                <a:r>
                  <a:rPr lang="en-US" sz="2800" dirty="0">
                    <a:latin typeface="+mj-lt"/>
                  </a:rPr>
                  <a:t> </a:t>
                </a:r>
                <a:endParaRPr lang="en-US" dirty="0">
                  <a:latin typeface="+mj-lt"/>
                </a:endParaRPr>
              </a:p>
            </p:txBody>
          </p:sp>
        </mc:Choice>
        <mc:Fallback xmlns="">
          <p:sp>
            <p:nvSpPr>
              <p:cNvPr id="9" name="TextBox 8">
                <a:extLst>
                  <a:ext uri="{FF2B5EF4-FFF2-40B4-BE49-F238E27FC236}">
                    <a16:creationId xmlns:a16="http://schemas.microsoft.com/office/drawing/2014/main" id="{99FDDC8D-F5F8-A701-A21D-FA077FF837EE}"/>
                  </a:ext>
                </a:extLst>
              </p:cNvPr>
              <p:cNvSpPr txBox="1">
                <a:spLocks noRot="1" noChangeAspect="1" noMove="1" noResize="1" noEditPoints="1" noAdjustHandles="1" noChangeArrowheads="1" noChangeShapeType="1" noTextEdit="1"/>
              </p:cNvSpPr>
              <p:nvPr/>
            </p:nvSpPr>
            <p:spPr>
              <a:xfrm>
                <a:off x="7806640" y="4124390"/>
                <a:ext cx="2149627" cy="523220"/>
              </a:xfrm>
              <a:prstGeom prst="rect">
                <a:avLst/>
              </a:prstGeom>
              <a:blipFill>
                <a:blip r:embed="rId5"/>
                <a:stretch>
                  <a:fillRect l="-1176" b="-21429"/>
                </a:stretch>
              </a:blipFill>
            </p:spPr>
            <p:txBody>
              <a:bodyPr/>
              <a:lstStyle/>
              <a:p>
                <a:r>
                  <a:rPr lang="en-US">
                    <a:noFill/>
                  </a:rPr>
                  <a:t> </a:t>
                </a:r>
              </a:p>
            </p:txBody>
          </p:sp>
        </mc:Fallback>
      </mc:AlternateContent>
      <p:pic>
        <p:nvPicPr>
          <p:cNvPr id="10" name="Picture 9" descr="A graph of numbers and numbers&#10;&#10;AI-generated content may be incorrect.">
            <a:extLst>
              <a:ext uri="{FF2B5EF4-FFF2-40B4-BE49-F238E27FC236}">
                <a16:creationId xmlns:a16="http://schemas.microsoft.com/office/drawing/2014/main" id="{D13E60D7-E704-AA19-3D68-8362E1D64740}"/>
              </a:ext>
            </a:extLst>
          </p:cNvPr>
          <p:cNvPicPr>
            <a:picLocks noChangeAspect="1"/>
          </p:cNvPicPr>
          <p:nvPr/>
        </p:nvPicPr>
        <p:blipFill>
          <a:blip r:embed="rId6"/>
          <a:srcRect t="10357" r="50248"/>
          <a:stretch/>
        </p:blipFill>
        <p:spPr>
          <a:xfrm>
            <a:off x="312819" y="2014968"/>
            <a:ext cx="5476805" cy="3286931"/>
          </a:xfrm>
          <a:prstGeom prst="rect">
            <a:avLst/>
          </a:prstGeom>
        </p:spPr>
      </p:pic>
    </p:spTree>
    <p:extLst>
      <p:ext uri="{BB962C8B-B14F-4D97-AF65-F5344CB8AC3E}">
        <p14:creationId xmlns:p14="http://schemas.microsoft.com/office/powerpoint/2010/main" val="2226204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D235D-6C91-AA29-61F6-F73276369D20}"/>
              </a:ext>
            </a:extLst>
          </p:cNvPr>
          <p:cNvSpPr>
            <a:spLocks noGrp="1"/>
          </p:cNvSpPr>
          <p:nvPr>
            <p:ph type="title"/>
          </p:nvPr>
        </p:nvSpPr>
        <p:spPr/>
        <p:txBody>
          <a:bodyPr/>
          <a:lstStyle/>
          <a:p>
            <a:r>
              <a:rPr lang="en-US" dirty="0"/>
              <a:t>What if we swapped the order of decoding?</a:t>
            </a:r>
          </a:p>
        </p:txBody>
      </p:sp>
    </p:spTree>
    <p:extLst>
      <p:ext uri="{BB962C8B-B14F-4D97-AF65-F5344CB8AC3E}">
        <p14:creationId xmlns:p14="http://schemas.microsoft.com/office/powerpoint/2010/main" val="3366338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75E22-788C-6699-39BB-30FE7D3F81E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E191ADF-FD1C-37EC-D704-88AAB4E6E6DD}"/>
                  </a:ext>
                </a:extLst>
              </p:cNvPr>
              <p:cNvSpPr txBox="1"/>
              <p:nvPr/>
            </p:nvSpPr>
            <p:spPr>
              <a:xfrm>
                <a:off x="0" y="5626179"/>
                <a:ext cx="6096000" cy="954107"/>
              </a:xfrm>
              <a:prstGeom prst="rect">
                <a:avLst/>
              </a:prstGeom>
              <a:noFill/>
            </p:spPr>
            <p:txBody>
              <a:bodyPr wrap="square">
                <a:spAutoFit/>
              </a:body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ℓ=4, </m:t>
                      </m:r>
                      <m:r>
                        <a:rPr lang="en-US" sz="2800" b="0" i="1" smtClean="0">
                          <a:latin typeface="Cambria Math" panose="02040503050406030204" pitchFamily="18" charset="0"/>
                          <a:ea typeface="Cambria Math" panose="02040503050406030204" pitchFamily="18" charset="0"/>
                        </a:rPr>
                        <m:t>𝜂</m:t>
                      </m:r>
                      <m:r>
                        <a:rPr lang="en-US" sz="2800" b="0" i="1" smtClean="0">
                          <a:latin typeface="Cambria Math" panose="02040503050406030204" pitchFamily="18" charset="0"/>
                          <a:ea typeface="Cambria Math" panose="02040503050406030204" pitchFamily="18" charset="0"/>
                        </a:rPr>
                        <m:t>=0.5</m:t>
                      </m:r>
                    </m:oMath>
                  </m:oMathPara>
                </a14:m>
                <a:endParaRPr lang="en-US" sz="2800" b="0" dirty="0">
                  <a:ea typeface="Cambria Math" panose="02040503050406030204" pitchFamily="18" charset="0"/>
                </a:endParaRPr>
              </a:p>
              <a:p>
                <a:pPr marL="0" indent="0" algn="ctr">
                  <a:buFont typeface="Arial" panose="020B0604020202020204" pitchFamily="34" charset="0"/>
                  <a:buNone/>
                </a:pPr>
                <a:endParaRPr lang="en-US" sz="2800" dirty="0">
                  <a:ea typeface="Cambria Math" panose="02040503050406030204" pitchFamily="18" charset="0"/>
                </a:endParaRPr>
              </a:p>
            </p:txBody>
          </p:sp>
        </mc:Choice>
        <mc:Fallback xmlns="">
          <p:sp>
            <p:nvSpPr>
              <p:cNvPr id="11" name="TextBox 10">
                <a:extLst>
                  <a:ext uri="{FF2B5EF4-FFF2-40B4-BE49-F238E27FC236}">
                    <a16:creationId xmlns:a16="http://schemas.microsoft.com/office/drawing/2014/main" id="{A241EE3D-8034-CD44-B7CD-98C1E892BB23}"/>
                  </a:ext>
                </a:extLst>
              </p:cNvPr>
              <p:cNvSpPr txBox="1">
                <a:spLocks noRot="1" noChangeAspect="1" noMove="1" noResize="1" noEditPoints="1" noAdjustHandles="1" noChangeArrowheads="1" noChangeShapeType="1" noTextEdit="1"/>
              </p:cNvSpPr>
              <p:nvPr/>
            </p:nvSpPr>
            <p:spPr>
              <a:xfrm>
                <a:off x="0" y="5626179"/>
                <a:ext cx="6096000" cy="954107"/>
              </a:xfrm>
              <a:prstGeom prst="rect">
                <a:avLst/>
              </a:prstGeom>
              <a:blipFill>
                <a:blip r:embed="rId4"/>
                <a:stretch>
                  <a:fillRect/>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0685E68D-90C7-550E-4381-B5F9B373FAC0}"/>
              </a:ext>
            </a:extLst>
          </p:cNvPr>
          <p:cNvSpPr/>
          <p:nvPr/>
        </p:nvSpPr>
        <p:spPr>
          <a:xfrm>
            <a:off x="6949240" y="2810685"/>
            <a:ext cx="3864429" cy="193708"/>
          </a:xfrm>
          <a:prstGeom prst="rect">
            <a:avLst/>
          </a:prstGeom>
          <a:gradFill flip="none" rotWithShape="1">
            <a:gsLst>
              <a:gs pos="33000">
                <a:srgbClr val="D18383"/>
              </a:gs>
              <a:gs pos="63000">
                <a:srgbClr val="95B5F2"/>
              </a:gs>
              <a:gs pos="83000">
                <a:srgbClr val="95B5F2"/>
              </a:gs>
              <a:gs pos="100000">
                <a:srgbClr val="95B5F2"/>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98C68C5-ABE9-0036-9048-A5DAF05300D5}"/>
              </a:ext>
            </a:extLst>
          </p:cNvPr>
          <p:cNvSpPr txBox="1"/>
          <p:nvPr/>
        </p:nvSpPr>
        <p:spPr>
          <a:xfrm>
            <a:off x="10982739" y="2615150"/>
            <a:ext cx="371061" cy="584775"/>
          </a:xfrm>
          <a:prstGeom prst="rect">
            <a:avLst/>
          </a:prstGeom>
          <a:noFill/>
        </p:spPr>
        <p:txBody>
          <a:bodyPr wrap="square" rtlCol="0">
            <a:spAutoFit/>
          </a:bodyPr>
          <a:lstStyle/>
          <a:p>
            <a:pPr algn="ctr"/>
            <a:r>
              <a:rPr lang="en-US" sz="3200" b="1" dirty="0">
                <a:solidFill>
                  <a:srgbClr val="95B5F2"/>
                </a:solidFill>
              </a:rPr>
              <a:t>Z</a:t>
            </a:r>
            <a:endParaRPr lang="en-US" b="1" dirty="0">
              <a:solidFill>
                <a:srgbClr val="95B5F2"/>
              </a:solidFill>
            </a:endParaRPr>
          </a:p>
        </p:txBody>
      </p:sp>
      <p:sp>
        <p:nvSpPr>
          <p:cNvPr id="7" name="TextBox 6">
            <a:extLst>
              <a:ext uri="{FF2B5EF4-FFF2-40B4-BE49-F238E27FC236}">
                <a16:creationId xmlns:a16="http://schemas.microsoft.com/office/drawing/2014/main" id="{DB154FB5-5243-8230-7515-D3A052F3AFC0}"/>
              </a:ext>
            </a:extLst>
          </p:cNvPr>
          <p:cNvSpPr txBox="1"/>
          <p:nvPr/>
        </p:nvSpPr>
        <p:spPr>
          <a:xfrm>
            <a:off x="6402377" y="2615151"/>
            <a:ext cx="201095" cy="584775"/>
          </a:xfrm>
          <a:prstGeom prst="rect">
            <a:avLst/>
          </a:prstGeom>
          <a:noFill/>
        </p:spPr>
        <p:txBody>
          <a:bodyPr wrap="square" rtlCol="0">
            <a:spAutoFit/>
          </a:bodyPr>
          <a:lstStyle/>
          <a:p>
            <a:pPr algn="ctr"/>
            <a:r>
              <a:rPr lang="en-US" sz="3200" b="1" dirty="0">
                <a:solidFill>
                  <a:srgbClr val="D18383"/>
                </a:solidFill>
              </a:rPr>
              <a:t>X</a:t>
            </a:r>
          </a:p>
        </p:txBody>
      </p:sp>
      <p:sp>
        <p:nvSpPr>
          <p:cNvPr id="8" name="TextBox 7">
            <a:extLst>
              <a:ext uri="{FF2B5EF4-FFF2-40B4-BE49-F238E27FC236}">
                <a16:creationId xmlns:a16="http://schemas.microsoft.com/office/drawing/2014/main" id="{EAE59B1A-122B-3257-A422-1C224D44E28A}"/>
              </a:ext>
            </a:extLst>
          </p:cNvPr>
          <p:cNvSpPr txBox="1"/>
          <p:nvPr/>
        </p:nvSpPr>
        <p:spPr>
          <a:xfrm>
            <a:off x="8271745" y="2223023"/>
            <a:ext cx="1042721" cy="523220"/>
          </a:xfrm>
          <a:prstGeom prst="rect">
            <a:avLst/>
          </a:prstGeom>
          <a:noFill/>
        </p:spPr>
        <p:txBody>
          <a:bodyPr wrap="none" rtlCol="0">
            <a:spAutoFit/>
          </a:bodyPr>
          <a:lstStyle/>
          <a:p>
            <a:r>
              <a:rPr lang="en-US" sz="2800" dirty="0">
                <a:latin typeface="+mj-lt"/>
              </a:rPr>
              <a:t>Errors</a:t>
            </a:r>
            <a:endParaRPr lang="en-US" dirty="0">
              <a:latin typeface="+mj-lt"/>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477954A-C7DA-06E4-8717-6CAE98F8CD52}"/>
                  </a:ext>
                </a:extLst>
              </p:cNvPr>
              <p:cNvSpPr txBox="1"/>
              <p:nvPr/>
            </p:nvSpPr>
            <p:spPr>
              <a:xfrm>
                <a:off x="7806640" y="4124390"/>
                <a:ext cx="2149627" cy="523220"/>
              </a:xfrm>
              <a:prstGeom prst="rect">
                <a:avLst/>
              </a:prstGeom>
              <a:noFill/>
            </p:spPr>
            <p:txBody>
              <a:bodyPr wrap="none" rtlCol="0">
                <a:spAutoFit/>
              </a:bodyPr>
              <a:lstStyle/>
              <a:p>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𝑝</m:t>
                        </m:r>
                      </m:e>
                      <m:sub>
                        <m:r>
                          <a:rPr lang="en-US" sz="2800" b="0" i="1" smtClean="0">
                            <a:latin typeface="Cambria Math" panose="02040503050406030204" pitchFamily="18" charset="0"/>
                          </a:rPr>
                          <m:t>𝑡h</m:t>
                        </m:r>
                        <m:r>
                          <a:rPr lang="en-US" sz="2800" b="0" i="1" smtClean="0">
                            <a:latin typeface="Cambria Math" panose="02040503050406030204" pitchFamily="18" charset="0"/>
                          </a:rPr>
                          <m:t> </m:t>
                        </m:r>
                      </m:sub>
                    </m:sSub>
                    <m:r>
                      <a:rPr lang="en-US" sz="2800" b="0" i="1" smtClean="0">
                        <a:latin typeface="Cambria Math" panose="02040503050406030204" pitchFamily="18" charset="0"/>
                      </a:rPr>
                      <m:t>=8.5% </m:t>
                    </m:r>
                  </m:oMath>
                </a14:m>
                <a:r>
                  <a:rPr lang="en-US" sz="2800" dirty="0">
                    <a:latin typeface="+mj-lt"/>
                  </a:rPr>
                  <a:t> </a:t>
                </a:r>
                <a:endParaRPr lang="en-US" dirty="0">
                  <a:latin typeface="+mj-lt"/>
                </a:endParaRPr>
              </a:p>
            </p:txBody>
          </p:sp>
        </mc:Choice>
        <mc:Fallback xmlns="">
          <p:sp>
            <p:nvSpPr>
              <p:cNvPr id="9" name="TextBox 8">
                <a:extLst>
                  <a:ext uri="{FF2B5EF4-FFF2-40B4-BE49-F238E27FC236}">
                    <a16:creationId xmlns:a16="http://schemas.microsoft.com/office/drawing/2014/main" id="{B477954A-C7DA-06E4-8717-6CAE98F8CD52}"/>
                  </a:ext>
                </a:extLst>
              </p:cNvPr>
              <p:cNvSpPr txBox="1">
                <a:spLocks noRot="1" noChangeAspect="1" noMove="1" noResize="1" noEditPoints="1" noAdjustHandles="1" noChangeArrowheads="1" noChangeShapeType="1" noTextEdit="1"/>
              </p:cNvSpPr>
              <p:nvPr/>
            </p:nvSpPr>
            <p:spPr>
              <a:xfrm>
                <a:off x="7806640" y="4124390"/>
                <a:ext cx="2149627" cy="523220"/>
              </a:xfrm>
              <a:prstGeom prst="rect">
                <a:avLst/>
              </a:prstGeom>
              <a:blipFill>
                <a:blip r:embed="rId5"/>
                <a:stretch>
                  <a:fillRect l="-1176" b="-21429"/>
                </a:stretch>
              </a:blipFill>
            </p:spPr>
            <p:txBody>
              <a:bodyPr/>
              <a:lstStyle/>
              <a:p>
                <a:r>
                  <a:rPr lang="en-US">
                    <a:noFill/>
                  </a:rPr>
                  <a:t> </a:t>
                </a:r>
              </a:p>
            </p:txBody>
          </p:sp>
        </mc:Fallback>
      </mc:AlternateContent>
      <p:pic>
        <p:nvPicPr>
          <p:cNvPr id="4" name="Picture 3" descr="A graph of a number of numbers&#10;&#10;AI-generated content may be incorrect.">
            <a:extLst>
              <a:ext uri="{FF2B5EF4-FFF2-40B4-BE49-F238E27FC236}">
                <a16:creationId xmlns:a16="http://schemas.microsoft.com/office/drawing/2014/main" id="{E5DFC082-D31C-EAF7-EBB2-3101541F3B98}"/>
              </a:ext>
            </a:extLst>
          </p:cNvPr>
          <p:cNvPicPr>
            <a:picLocks noChangeAspect="1"/>
          </p:cNvPicPr>
          <p:nvPr/>
        </p:nvPicPr>
        <p:blipFill>
          <a:blip r:embed="rId6"/>
          <a:srcRect t="6381"/>
          <a:stretch/>
        </p:blipFill>
        <p:spPr>
          <a:xfrm>
            <a:off x="542385" y="2048502"/>
            <a:ext cx="5514224" cy="3372263"/>
          </a:xfrm>
          <a:prstGeom prst="rect">
            <a:avLst/>
          </a:prstGeom>
        </p:spPr>
      </p:pic>
      <p:sp>
        <p:nvSpPr>
          <p:cNvPr id="12" name="Title 1">
            <a:extLst>
              <a:ext uri="{FF2B5EF4-FFF2-40B4-BE49-F238E27FC236}">
                <a16:creationId xmlns:a16="http://schemas.microsoft.com/office/drawing/2014/main" id="{570842E5-7931-5B8B-DB56-AB583F74FC7A}"/>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MWPM  							</a:t>
            </a:r>
          </a:p>
        </p:txBody>
      </p:sp>
    </p:spTree>
    <p:extLst>
      <p:ext uri="{BB962C8B-B14F-4D97-AF65-F5344CB8AC3E}">
        <p14:creationId xmlns:p14="http://schemas.microsoft.com/office/powerpoint/2010/main" val="581152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15C9E-8CD3-BF00-3114-3AFA42DE90CB}"/>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784664F-A900-7389-2540-B21F4E3F48F9}"/>
                  </a:ext>
                </a:extLst>
              </p:cNvPr>
              <p:cNvSpPr txBox="1"/>
              <p:nvPr/>
            </p:nvSpPr>
            <p:spPr>
              <a:xfrm>
                <a:off x="0" y="5626179"/>
                <a:ext cx="6096000" cy="954107"/>
              </a:xfrm>
              <a:prstGeom prst="rect">
                <a:avLst/>
              </a:prstGeom>
              <a:noFill/>
            </p:spPr>
            <p:txBody>
              <a:bodyPr wrap="square">
                <a:spAutoFit/>
              </a:body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ℓ=4, </m:t>
                      </m:r>
                      <m:r>
                        <a:rPr lang="en-US" sz="2800" b="0" i="1" smtClean="0">
                          <a:latin typeface="Cambria Math" panose="02040503050406030204" pitchFamily="18" charset="0"/>
                          <a:ea typeface="Cambria Math" panose="02040503050406030204" pitchFamily="18" charset="0"/>
                        </a:rPr>
                        <m:t>𝜂</m:t>
                      </m:r>
                      <m:r>
                        <a:rPr lang="en-US" sz="2800" b="0" i="1" smtClean="0">
                          <a:latin typeface="Cambria Math" panose="02040503050406030204" pitchFamily="18" charset="0"/>
                          <a:ea typeface="Cambria Math" panose="02040503050406030204" pitchFamily="18" charset="0"/>
                        </a:rPr>
                        <m:t>=0.5</m:t>
                      </m:r>
                    </m:oMath>
                  </m:oMathPara>
                </a14:m>
                <a:endParaRPr lang="en-US" sz="2800" b="0" dirty="0">
                  <a:ea typeface="Cambria Math" panose="02040503050406030204" pitchFamily="18" charset="0"/>
                </a:endParaRPr>
              </a:p>
              <a:p>
                <a:pPr marL="0" indent="0" algn="ctr">
                  <a:buFont typeface="Arial" panose="020B0604020202020204" pitchFamily="34" charset="0"/>
                  <a:buNone/>
                </a:pPr>
                <a:endParaRPr lang="en-US" sz="2800" dirty="0">
                  <a:ea typeface="Cambria Math" panose="02040503050406030204" pitchFamily="18" charset="0"/>
                </a:endParaRPr>
              </a:p>
            </p:txBody>
          </p:sp>
        </mc:Choice>
        <mc:Fallback xmlns="">
          <p:sp>
            <p:nvSpPr>
              <p:cNvPr id="11" name="TextBox 10">
                <a:extLst>
                  <a:ext uri="{FF2B5EF4-FFF2-40B4-BE49-F238E27FC236}">
                    <a16:creationId xmlns:a16="http://schemas.microsoft.com/office/drawing/2014/main" id="{A241EE3D-8034-CD44-B7CD-98C1E892BB23}"/>
                  </a:ext>
                </a:extLst>
              </p:cNvPr>
              <p:cNvSpPr txBox="1">
                <a:spLocks noRot="1" noChangeAspect="1" noMove="1" noResize="1" noEditPoints="1" noAdjustHandles="1" noChangeArrowheads="1" noChangeShapeType="1" noTextEdit="1"/>
              </p:cNvSpPr>
              <p:nvPr/>
            </p:nvSpPr>
            <p:spPr>
              <a:xfrm>
                <a:off x="0" y="5626179"/>
                <a:ext cx="6096000" cy="954107"/>
              </a:xfrm>
              <a:prstGeom prst="rect">
                <a:avLst/>
              </a:prstGeom>
              <a:blipFill>
                <a:blip r:embed="rId4"/>
                <a:stretch>
                  <a:fillRect/>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7F9881AC-007C-99E2-9FDB-DFDD21498B2F}"/>
              </a:ext>
            </a:extLst>
          </p:cNvPr>
          <p:cNvSpPr/>
          <p:nvPr/>
        </p:nvSpPr>
        <p:spPr>
          <a:xfrm>
            <a:off x="6949240" y="2810685"/>
            <a:ext cx="3864429" cy="193708"/>
          </a:xfrm>
          <a:prstGeom prst="rect">
            <a:avLst/>
          </a:prstGeom>
          <a:gradFill flip="none" rotWithShape="1">
            <a:gsLst>
              <a:gs pos="33000">
                <a:srgbClr val="D18383"/>
              </a:gs>
              <a:gs pos="63000">
                <a:srgbClr val="95B5F2"/>
              </a:gs>
              <a:gs pos="83000">
                <a:srgbClr val="95B5F2"/>
              </a:gs>
              <a:gs pos="100000">
                <a:srgbClr val="95B5F2"/>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FCCE6EB-A83B-067A-BCCC-C038756BFD3C}"/>
              </a:ext>
            </a:extLst>
          </p:cNvPr>
          <p:cNvSpPr txBox="1"/>
          <p:nvPr/>
        </p:nvSpPr>
        <p:spPr>
          <a:xfrm>
            <a:off x="10982739" y="2615150"/>
            <a:ext cx="371061" cy="584775"/>
          </a:xfrm>
          <a:prstGeom prst="rect">
            <a:avLst/>
          </a:prstGeom>
          <a:noFill/>
        </p:spPr>
        <p:txBody>
          <a:bodyPr wrap="square" rtlCol="0">
            <a:spAutoFit/>
          </a:bodyPr>
          <a:lstStyle/>
          <a:p>
            <a:pPr algn="ctr"/>
            <a:r>
              <a:rPr lang="en-US" sz="3200" b="1" dirty="0">
                <a:solidFill>
                  <a:srgbClr val="95B5F2"/>
                </a:solidFill>
              </a:rPr>
              <a:t>Z</a:t>
            </a:r>
            <a:endParaRPr lang="en-US" b="1" dirty="0">
              <a:solidFill>
                <a:srgbClr val="95B5F2"/>
              </a:solidFill>
            </a:endParaRPr>
          </a:p>
        </p:txBody>
      </p:sp>
      <p:sp>
        <p:nvSpPr>
          <p:cNvPr id="7" name="TextBox 6">
            <a:extLst>
              <a:ext uri="{FF2B5EF4-FFF2-40B4-BE49-F238E27FC236}">
                <a16:creationId xmlns:a16="http://schemas.microsoft.com/office/drawing/2014/main" id="{DFFD5932-F784-2DE8-82CC-CA4B14F50E49}"/>
              </a:ext>
            </a:extLst>
          </p:cNvPr>
          <p:cNvSpPr txBox="1"/>
          <p:nvPr/>
        </p:nvSpPr>
        <p:spPr>
          <a:xfrm>
            <a:off x="6402377" y="2615151"/>
            <a:ext cx="201095" cy="584775"/>
          </a:xfrm>
          <a:prstGeom prst="rect">
            <a:avLst/>
          </a:prstGeom>
          <a:noFill/>
        </p:spPr>
        <p:txBody>
          <a:bodyPr wrap="square" rtlCol="0">
            <a:spAutoFit/>
          </a:bodyPr>
          <a:lstStyle/>
          <a:p>
            <a:pPr algn="ctr"/>
            <a:r>
              <a:rPr lang="en-US" sz="3200" b="1" dirty="0">
                <a:solidFill>
                  <a:srgbClr val="D18383"/>
                </a:solidFill>
              </a:rPr>
              <a:t>X</a:t>
            </a:r>
          </a:p>
        </p:txBody>
      </p:sp>
      <p:sp>
        <p:nvSpPr>
          <p:cNvPr id="8" name="TextBox 7">
            <a:extLst>
              <a:ext uri="{FF2B5EF4-FFF2-40B4-BE49-F238E27FC236}">
                <a16:creationId xmlns:a16="http://schemas.microsoft.com/office/drawing/2014/main" id="{4D30E48A-A595-0564-424E-67BE4BCF885F}"/>
              </a:ext>
            </a:extLst>
          </p:cNvPr>
          <p:cNvSpPr txBox="1"/>
          <p:nvPr/>
        </p:nvSpPr>
        <p:spPr>
          <a:xfrm>
            <a:off x="8271745" y="2223023"/>
            <a:ext cx="1042721" cy="523220"/>
          </a:xfrm>
          <a:prstGeom prst="rect">
            <a:avLst/>
          </a:prstGeom>
          <a:noFill/>
        </p:spPr>
        <p:txBody>
          <a:bodyPr wrap="none" rtlCol="0">
            <a:spAutoFit/>
          </a:bodyPr>
          <a:lstStyle/>
          <a:p>
            <a:r>
              <a:rPr lang="en-US" sz="2800" dirty="0">
                <a:latin typeface="+mj-lt"/>
              </a:rPr>
              <a:t>Errors</a:t>
            </a:r>
            <a:endParaRPr lang="en-US" dirty="0">
              <a:latin typeface="+mj-lt"/>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DF5EF11-744B-12B4-8D19-C5BCE4800E88}"/>
                  </a:ext>
                </a:extLst>
              </p:cNvPr>
              <p:cNvSpPr txBox="1"/>
              <p:nvPr/>
            </p:nvSpPr>
            <p:spPr>
              <a:xfrm>
                <a:off x="7806640" y="4124390"/>
                <a:ext cx="2348400" cy="523220"/>
              </a:xfrm>
              <a:prstGeom prst="rect">
                <a:avLst/>
              </a:prstGeom>
              <a:noFill/>
            </p:spPr>
            <p:txBody>
              <a:bodyPr wrap="none" rtlCol="0">
                <a:spAutoFit/>
              </a:bodyPr>
              <a:lstStyle/>
              <a:p>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𝑝</m:t>
                        </m:r>
                      </m:e>
                      <m:sub>
                        <m:r>
                          <a:rPr lang="en-US" sz="2800" b="0" i="1" smtClean="0">
                            <a:latin typeface="Cambria Math" panose="02040503050406030204" pitchFamily="18" charset="0"/>
                          </a:rPr>
                          <m:t>𝑡h</m:t>
                        </m:r>
                        <m:r>
                          <a:rPr lang="en-US" sz="2800" b="0" i="1" smtClean="0">
                            <a:latin typeface="Cambria Math" panose="02040503050406030204" pitchFamily="18" charset="0"/>
                          </a:rPr>
                          <m:t> </m:t>
                        </m:r>
                      </m:sub>
                    </m:sSub>
                    <m:r>
                      <a:rPr lang="en-US" sz="2800" b="0" i="1" smtClean="0">
                        <a:latin typeface="Cambria Math" panose="02040503050406030204" pitchFamily="18" charset="0"/>
                      </a:rPr>
                      <m:t>=14.4% </m:t>
                    </m:r>
                  </m:oMath>
                </a14:m>
                <a:r>
                  <a:rPr lang="en-US" sz="2800" dirty="0">
                    <a:latin typeface="+mj-lt"/>
                  </a:rPr>
                  <a:t> </a:t>
                </a:r>
                <a:endParaRPr lang="en-US" dirty="0">
                  <a:latin typeface="+mj-lt"/>
                </a:endParaRPr>
              </a:p>
            </p:txBody>
          </p:sp>
        </mc:Choice>
        <mc:Fallback xmlns="">
          <p:sp>
            <p:nvSpPr>
              <p:cNvPr id="9" name="TextBox 8">
                <a:extLst>
                  <a:ext uri="{FF2B5EF4-FFF2-40B4-BE49-F238E27FC236}">
                    <a16:creationId xmlns:a16="http://schemas.microsoft.com/office/drawing/2014/main" id="{DDF5EF11-744B-12B4-8D19-C5BCE4800E88}"/>
                  </a:ext>
                </a:extLst>
              </p:cNvPr>
              <p:cNvSpPr txBox="1">
                <a:spLocks noRot="1" noChangeAspect="1" noMove="1" noResize="1" noEditPoints="1" noAdjustHandles="1" noChangeArrowheads="1" noChangeShapeType="1" noTextEdit="1"/>
              </p:cNvSpPr>
              <p:nvPr/>
            </p:nvSpPr>
            <p:spPr>
              <a:xfrm>
                <a:off x="7806640" y="4124390"/>
                <a:ext cx="2348400" cy="523220"/>
              </a:xfrm>
              <a:prstGeom prst="rect">
                <a:avLst/>
              </a:prstGeom>
              <a:blipFill>
                <a:blip r:embed="rId5"/>
                <a:stretch>
                  <a:fillRect l="-1075" b="-21429"/>
                </a:stretch>
              </a:blipFill>
            </p:spPr>
            <p:txBody>
              <a:bodyPr/>
              <a:lstStyle/>
              <a:p>
                <a:r>
                  <a:rPr lang="en-US">
                    <a:noFill/>
                  </a:rPr>
                  <a:t> </a:t>
                </a:r>
              </a:p>
            </p:txBody>
          </p:sp>
        </mc:Fallback>
      </mc:AlternateContent>
      <p:pic>
        <p:nvPicPr>
          <p:cNvPr id="10" name="Picture 9" descr="A graph of a error&#10;&#10;AI-generated content may be incorrect.">
            <a:extLst>
              <a:ext uri="{FF2B5EF4-FFF2-40B4-BE49-F238E27FC236}">
                <a16:creationId xmlns:a16="http://schemas.microsoft.com/office/drawing/2014/main" id="{5375EAFF-9FFA-0EBD-3B1D-9979C9676EEC}"/>
              </a:ext>
            </a:extLst>
          </p:cNvPr>
          <p:cNvPicPr>
            <a:picLocks noChangeAspect="1"/>
          </p:cNvPicPr>
          <p:nvPr/>
        </p:nvPicPr>
        <p:blipFill>
          <a:blip r:embed="rId6"/>
          <a:srcRect l="3242" t="7527" r="2227" b="2777"/>
          <a:stretch/>
        </p:blipFill>
        <p:spPr>
          <a:xfrm>
            <a:off x="185114" y="2140940"/>
            <a:ext cx="5871495" cy="3034986"/>
          </a:xfrm>
          <a:prstGeom prst="rect">
            <a:avLst/>
          </a:prstGeom>
        </p:spPr>
      </p:pic>
      <p:sp>
        <p:nvSpPr>
          <p:cNvPr id="12" name="Title 1">
            <a:extLst>
              <a:ext uri="{FF2B5EF4-FFF2-40B4-BE49-F238E27FC236}">
                <a16:creationId xmlns:a16="http://schemas.microsoft.com/office/drawing/2014/main" id="{02C1C8A7-5BE5-84B6-B0F7-174B6C3DF9E1}"/>
              </a:ext>
            </a:extLst>
          </p:cNvPr>
          <p:cNvSpPr>
            <a:spLocks noGrp="1"/>
          </p:cNvSpPr>
          <p:nvPr>
            <p:ph type="title"/>
          </p:nvPr>
        </p:nvSpPr>
        <p:spPr>
          <a:xfrm>
            <a:off x="838200" y="365125"/>
            <a:ext cx="10515600" cy="1325563"/>
          </a:xfrm>
        </p:spPr>
        <p:txBody>
          <a:bodyPr>
            <a:normAutofit/>
          </a:bodyPr>
          <a:lstStyle/>
          <a:p>
            <a:r>
              <a:rPr lang="en-US" dirty="0"/>
              <a:t>Correlated Decoding (Z then X)		</a:t>
            </a:r>
          </a:p>
        </p:txBody>
      </p:sp>
    </p:spTree>
    <p:extLst>
      <p:ext uri="{BB962C8B-B14F-4D97-AF65-F5344CB8AC3E}">
        <p14:creationId xmlns:p14="http://schemas.microsoft.com/office/powerpoint/2010/main" val="14905821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9F576-24F6-B2DD-EFD8-8C9FC3ABBB7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F035B84-6F60-CF66-EC9E-47722275FD27}"/>
                  </a:ext>
                </a:extLst>
              </p:cNvPr>
              <p:cNvSpPr txBox="1"/>
              <p:nvPr/>
            </p:nvSpPr>
            <p:spPr>
              <a:xfrm>
                <a:off x="0" y="5626179"/>
                <a:ext cx="6096000" cy="954107"/>
              </a:xfrm>
              <a:prstGeom prst="rect">
                <a:avLst/>
              </a:prstGeom>
              <a:noFill/>
            </p:spPr>
            <p:txBody>
              <a:bodyPr wrap="square">
                <a:spAutoFit/>
              </a:body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ℓ=4, </m:t>
                      </m:r>
                      <m:r>
                        <a:rPr lang="en-US" sz="2800" b="0" i="1" smtClean="0">
                          <a:latin typeface="Cambria Math" panose="02040503050406030204" pitchFamily="18" charset="0"/>
                          <a:ea typeface="Cambria Math" panose="02040503050406030204" pitchFamily="18" charset="0"/>
                        </a:rPr>
                        <m:t>𝜂</m:t>
                      </m:r>
                      <m:r>
                        <a:rPr lang="en-US" sz="2800" b="0" i="1" smtClean="0">
                          <a:latin typeface="Cambria Math" panose="02040503050406030204" pitchFamily="18" charset="0"/>
                          <a:ea typeface="Cambria Math" panose="02040503050406030204" pitchFamily="18" charset="0"/>
                        </a:rPr>
                        <m:t>=10</m:t>
                      </m:r>
                    </m:oMath>
                  </m:oMathPara>
                </a14:m>
                <a:endParaRPr lang="en-US" sz="2800" b="0" dirty="0">
                  <a:ea typeface="Cambria Math" panose="02040503050406030204" pitchFamily="18" charset="0"/>
                </a:endParaRPr>
              </a:p>
              <a:p>
                <a:pPr marL="0" indent="0" algn="ctr">
                  <a:buFont typeface="Arial" panose="020B0604020202020204" pitchFamily="34" charset="0"/>
                  <a:buNone/>
                </a:pPr>
                <a:endParaRPr lang="en-US" sz="2800" dirty="0">
                  <a:ea typeface="Cambria Math" panose="02040503050406030204" pitchFamily="18" charset="0"/>
                </a:endParaRPr>
              </a:p>
            </p:txBody>
          </p:sp>
        </mc:Choice>
        <mc:Fallback xmlns="">
          <p:sp>
            <p:nvSpPr>
              <p:cNvPr id="11" name="TextBox 10">
                <a:extLst>
                  <a:ext uri="{FF2B5EF4-FFF2-40B4-BE49-F238E27FC236}">
                    <a16:creationId xmlns:a16="http://schemas.microsoft.com/office/drawing/2014/main" id="{2F035B84-6F60-CF66-EC9E-47722275FD27}"/>
                  </a:ext>
                </a:extLst>
              </p:cNvPr>
              <p:cNvSpPr txBox="1">
                <a:spLocks noRot="1" noChangeAspect="1" noMove="1" noResize="1" noEditPoints="1" noAdjustHandles="1" noChangeArrowheads="1" noChangeShapeType="1" noTextEdit="1"/>
              </p:cNvSpPr>
              <p:nvPr/>
            </p:nvSpPr>
            <p:spPr>
              <a:xfrm>
                <a:off x="0" y="5626179"/>
                <a:ext cx="6096000" cy="954107"/>
              </a:xfrm>
              <a:prstGeom prst="rect">
                <a:avLst/>
              </a:prstGeom>
              <a:blipFill>
                <a:blip r:embed="rId4"/>
                <a:stretch>
                  <a:fillRect/>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698210EA-29A1-A04E-BF99-3D41A6EDF101}"/>
              </a:ext>
            </a:extLst>
          </p:cNvPr>
          <p:cNvSpPr/>
          <p:nvPr/>
        </p:nvSpPr>
        <p:spPr>
          <a:xfrm>
            <a:off x="6949240" y="2810685"/>
            <a:ext cx="3864429" cy="193708"/>
          </a:xfrm>
          <a:prstGeom prst="rect">
            <a:avLst/>
          </a:prstGeom>
          <a:gradFill flip="none" rotWithShape="1">
            <a:gsLst>
              <a:gs pos="4000">
                <a:srgbClr val="D18383"/>
              </a:gs>
              <a:gs pos="34000">
                <a:srgbClr val="95B5F2"/>
              </a:gs>
              <a:gs pos="83000">
                <a:srgbClr val="95B5F2"/>
              </a:gs>
              <a:gs pos="100000">
                <a:srgbClr val="95B5F2"/>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445CA15-162B-2D85-8539-005249FA5577}"/>
              </a:ext>
            </a:extLst>
          </p:cNvPr>
          <p:cNvSpPr txBox="1"/>
          <p:nvPr/>
        </p:nvSpPr>
        <p:spPr>
          <a:xfrm>
            <a:off x="10982739" y="2615150"/>
            <a:ext cx="371061" cy="584775"/>
          </a:xfrm>
          <a:prstGeom prst="rect">
            <a:avLst/>
          </a:prstGeom>
          <a:noFill/>
        </p:spPr>
        <p:txBody>
          <a:bodyPr wrap="square" rtlCol="0">
            <a:spAutoFit/>
          </a:bodyPr>
          <a:lstStyle/>
          <a:p>
            <a:pPr algn="ctr"/>
            <a:r>
              <a:rPr lang="en-US" sz="3200" b="1" dirty="0">
                <a:solidFill>
                  <a:srgbClr val="95B5F2"/>
                </a:solidFill>
              </a:rPr>
              <a:t>Z</a:t>
            </a:r>
            <a:endParaRPr lang="en-US" b="1" dirty="0">
              <a:solidFill>
                <a:srgbClr val="95B5F2"/>
              </a:solidFill>
            </a:endParaRPr>
          </a:p>
        </p:txBody>
      </p:sp>
      <p:sp>
        <p:nvSpPr>
          <p:cNvPr id="7" name="TextBox 6">
            <a:extLst>
              <a:ext uri="{FF2B5EF4-FFF2-40B4-BE49-F238E27FC236}">
                <a16:creationId xmlns:a16="http://schemas.microsoft.com/office/drawing/2014/main" id="{724B9FED-63B9-2CDC-BAA3-29ABF15657E1}"/>
              </a:ext>
            </a:extLst>
          </p:cNvPr>
          <p:cNvSpPr txBox="1"/>
          <p:nvPr/>
        </p:nvSpPr>
        <p:spPr>
          <a:xfrm>
            <a:off x="6402377" y="2615151"/>
            <a:ext cx="201095" cy="584775"/>
          </a:xfrm>
          <a:prstGeom prst="rect">
            <a:avLst/>
          </a:prstGeom>
          <a:noFill/>
        </p:spPr>
        <p:txBody>
          <a:bodyPr wrap="square" rtlCol="0">
            <a:spAutoFit/>
          </a:bodyPr>
          <a:lstStyle/>
          <a:p>
            <a:pPr algn="ctr"/>
            <a:r>
              <a:rPr lang="en-US" sz="3200" b="1" dirty="0">
                <a:solidFill>
                  <a:srgbClr val="D18383"/>
                </a:solidFill>
              </a:rPr>
              <a:t>X</a:t>
            </a:r>
          </a:p>
        </p:txBody>
      </p:sp>
      <p:sp>
        <p:nvSpPr>
          <p:cNvPr id="8" name="TextBox 7">
            <a:extLst>
              <a:ext uri="{FF2B5EF4-FFF2-40B4-BE49-F238E27FC236}">
                <a16:creationId xmlns:a16="http://schemas.microsoft.com/office/drawing/2014/main" id="{AA64DBE3-43C0-CA97-5CBC-C148FD6AD7E7}"/>
              </a:ext>
            </a:extLst>
          </p:cNvPr>
          <p:cNvSpPr txBox="1"/>
          <p:nvPr/>
        </p:nvSpPr>
        <p:spPr>
          <a:xfrm>
            <a:off x="8271745" y="2223023"/>
            <a:ext cx="1042721" cy="523220"/>
          </a:xfrm>
          <a:prstGeom prst="rect">
            <a:avLst/>
          </a:prstGeom>
          <a:noFill/>
        </p:spPr>
        <p:txBody>
          <a:bodyPr wrap="none" rtlCol="0">
            <a:spAutoFit/>
          </a:bodyPr>
          <a:lstStyle/>
          <a:p>
            <a:r>
              <a:rPr lang="en-US" sz="2800" dirty="0">
                <a:latin typeface="+mj-lt"/>
              </a:rPr>
              <a:t>Errors</a:t>
            </a:r>
            <a:endParaRPr lang="en-US" dirty="0">
              <a:latin typeface="+mj-lt"/>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F3CC352-8EE4-B11D-2E34-D2360188109F}"/>
                  </a:ext>
                </a:extLst>
              </p:cNvPr>
              <p:cNvSpPr txBox="1"/>
              <p:nvPr/>
            </p:nvSpPr>
            <p:spPr>
              <a:xfrm>
                <a:off x="7806640" y="4124390"/>
                <a:ext cx="2348400" cy="523220"/>
              </a:xfrm>
              <a:prstGeom prst="rect">
                <a:avLst/>
              </a:prstGeom>
              <a:noFill/>
            </p:spPr>
            <p:txBody>
              <a:bodyPr wrap="none" rtlCol="0">
                <a:spAutoFit/>
              </a:bodyPr>
              <a:lstStyle/>
              <a:p>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𝑝</m:t>
                        </m:r>
                      </m:e>
                      <m:sub>
                        <m:r>
                          <a:rPr lang="en-US" sz="2800" b="0" i="1" smtClean="0">
                            <a:latin typeface="Cambria Math" panose="02040503050406030204" pitchFamily="18" charset="0"/>
                          </a:rPr>
                          <m:t>𝑡h</m:t>
                        </m:r>
                        <m:r>
                          <a:rPr lang="en-US" sz="2800" b="0" i="1" smtClean="0">
                            <a:latin typeface="Cambria Math" panose="02040503050406030204" pitchFamily="18" charset="0"/>
                          </a:rPr>
                          <m:t> </m:t>
                        </m:r>
                      </m:sub>
                    </m:sSub>
                    <m:r>
                      <a:rPr lang="en-US" sz="2800" b="0" i="1" smtClean="0">
                        <a:latin typeface="Cambria Math" panose="02040503050406030204" pitchFamily="18" charset="0"/>
                      </a:rPr>
                      <m:t>=17.5% </m:t>
                    </m:r>
                  </m:oMath>
                </a14:m>
                <a:r>
                  <a:rPr lang="en-US" sz="2800" dirty="0">
                    <a:latin typeface="+mj-lt"/>
                  </a:rPr>
                  <a:t> </a:t>
                </a:r>
                <a:endParaRPr lang="en-US" dirty="0">
                  <a:latin typeface="+mj-lt"/>
                </a:endParaRPr>
              </a:p>
            </p:txBody>
          </p:sp>
        </mc:Choice>
        <mc:Fallback xmlns="">
          <p:sp>
            <p:nvSpPr>
              <p:cNvPr id="9" name="TextBox 8">
                <a:extLst>
                  <a:ext uri="{FF2B5EF4-FFF2-40B4-BE49-F238E27FC236}">
                    <a16:creationId xmlns:a16="http://schemas.microsoft.com/office/drawing/2014/main" id="{EF3CC352-8EE4-B11D-2E34-D2360188109F}"/>
                  </a:ext>
                </a:extLst>
              </p:cNvPr>
              <p:cNvSpPr txBox="1">
                <a:spLocks noRot="1" noChangeAspect="1" noMove="1" noResize="1" noEditPoints="1" noAdjustHandles="1" noChangeArrowheads="1" noChangeShapeType="1" noTextEdit="1"/>
              </p:cNvSpPr>
              <p:nvPr/>
            </p:nvSpPr>
            <p:spPr>
              <a:xfrm>
                <a:off x="7806640" y="4124390"/>
                <a:ext cx="2348400" cy="523220"/>
              </a:xfrm>
              <a:prstGeom prst="rect">
                <a:avLst/>
              </a:prstGeom>
              <a:blipFill>
                <a:blip r:embed="rId5"/>
                <a:stretch>
                  <a:fillRect l="-1075" b="-21429"/>
                </a:stretch>
              </a:blipFill>
            </p:spPr>
            <p:txBody>
              <a:bodyPr/>
              <a:lstStyle/>
              <a:p>
                <a:r>
                  <a:rPr lang="en-US">
                    <a:noFill/>
                  </a:rPr>
                  <a:t> </a:t>
                </a:r>
              </a:p>
            </p:txBody>
          </p:sp>
        </mc:Fallback>
      </mc:AlternateContent>
      <p:pic>
        <p:nvPicPr>
          <p:cNvPr id="4" name="Picture 3" descr="A graph of a number of numbers and lines&#10;&#10;AI-generated content may be incorrect.">
            <a:extLst>
              <a:ext uri="{FF2B5EF4-FFF2-40B4-BE49-F238E27FC236}">
                <a16:creationId xmlns:a16="http://schemas.microsoft.com/office/drawing/2014/main" id="{28196FB9-A8BA-6E43-DFAA-29634265C726}"/>
              </a:ext>
            </a:extLst>
          </p:cNvPr>
          <p:cNvPicPr>
            <a:picLocks noChangeAspect="1"/>
          </p:cNvPicPr>
          <p:nvPr/>
        </p:nvPicPr>
        <p:blipFill>
          <a:blip r:embed="rId6"/>
          <a:srcRect t="9267" r="2420"/>
          <a:stretch/>
        </p:blipFill>
        <p:spPr>
          <a:xfrm>
            <a:off x="226172" y="2094874"/>
            <a:ext cx="5976980" cy="3279519"/>
          </a:xfrm>
          <a:prstGeom prst="rect">
            <a:avLst/>
          </a:prstGeom>
        </p:spPr>
      </p:pic>
      <p:sp>
        <p:nvSpPr>
          <p:cNvPr id="12" name="Title 1">
            <a:extLst>
              <a:ext uri="{FF2B5EF4-FFF2-40B4-BE49-F238E27FC236}">
                <a16:creationId xmlns:a16="http://schemas.microsoft.com/office/drawing/2014/main" id="{AF9F6C5F-EF2A-9710-8B9C-DFC530FEE774}"/>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MWPM  							</a:t>
            </a:r>
          </a:p>
        </p:txBody>
      </p:sp>
    </p:spTree>
    <p:extLst>
      <p:ext uri="{BB962C8B-B14F-4D97-AF65-F5344CB8AC3E}">
        <p14:creationId xmlns:p14="http://schemas.microsoft.com/office/powerpoint/2010/main" val="32708664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E9596F-3A36-9DC2-B1E6-425527A351FD}"/>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3FCF467-E841-3515-457F-2481C29C5004}"/>
                  </a:ext>
                </a:extLst>
              </p:cNvPr>
              <p:cNvSpPr txBox="1"/>
              <p:nvPr/>
            </p:nvSpPr>
            <p:spPr>
              <a:xfrm>
                <a:off x="0" y="5626179"/>
                <a:ext cx="6096000" cy="954107"/>
              </a:xfrm>
              <a:prstGeom prst="rect">
                <a:avLst/>
              </a:prstGeom>
              <a:noFill/>
            </p:spPr>
            <p:txBody>
              <a:bodyPr wrap="square">
                <a:spAutoFit/>
              </a:body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ℓ=4, </m:t>
                      </m:r>
                      <m:r>
                        <a:rPr lang="en-US" sz="2800" b="0" i="1" smtClean="0">
                          <a:latin typeface="Cambria Math" panose="02040503050406030204" pitchFamily="18" charset="0"/>
                          <a:ea typeface="Cambria Math" panose="02040503050406030204" pitchFamily="18" charset="0"/>
                        </a:rPr>
                        <m:t>𝜂</m:t>
                      </m:r>
                      <m:r>
                        <a:rPr lang="en-US" sz="2800" b="0" i="1" smtClean="0">
                          <a:latin typeface="Cambria Math" panose="02040503050406030204" pitchFamily="18" charset="0"/>
                          <a:ea typeface="Cambria Math" panose="02040503050406030204" pitchFamily="18" charset="0"/>
                        </a:rPr>
                        <m:t>=10</m:t>
                      </m:r>
                    </m:oMath>
                  </m:oMathPara>
                </a14:m>
                <a:endParaRPr lang="en-US" sz="2800" b="0" dirty="0">
                  <a:ea typeface="Cambria Math" panose="02040503050406030204" pitchFamily="18" charset="0"/>
                </a:endParaRPr>
              </a:p>
              <a:p>
                <a:pPr marL="0" indent="0" algn="ctr">
                  <a:buFont typeface="Arial" panose="020B0604020202020204" pitchFamily="34" charset="0"/>
                  <a:buNone/>
                </a:pPr>
                <a:endParaRPr lang="en-US" sz="2800" dirty="0">
                  <a:ea typeface="Cambria Math" panose="02040503050406030204" pitchFamily="18" charset="0"/>
                </a:endParaRPr>
              </a:p>
            </p:txBody>
          </p:sp>
        </mc:Choice>
        <mc:Fallback xmlns="">
          <p:sp>
            <p:nvSpPr>
              <p:cNvPr id="11" name="TextBox 10">
                <a:extLst>
                  <a:ext uri="{FF2B5EF4-FFF2-40B4-BE49-F238E27FC236}">
                    <a16:creationId xmlns:a16="http://schemas.microsoft.com/office/drawing/2014/main" id="{F3FCF467-E841-3515-457F-2481C29C5004}"/>
                  </a:ext>
                </a:extLst>
              </p:cNvPr>
              <p:cNvSpPr txBox="1">
                <a:spLocks noRot="1" noChangeAspect="1" noMove="1" noResize="1" noEditPoints="1" noAdjustHandles="1" noChangeArrowheads="1" noChangeShapeType="1" noTextEdit="1"/>
              </p:cNvSpPr>
              <p:nvPr/>
            </p:nvSpPr>
            <p:spPr>
              <a:xfrm>
                <a:off x="0" y="5626179"/>
                <a:ext cx="6096000" cy="954107"/>
              </a:xfrm>
              <a:prstGeom prst="rect">
                <a:avLst/>
              </a:prstGeom>
              <a:blipFill>
                <a:blip r:embed="rId4"/>
                <a:stretch>
                  <a:fillRect/>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54DB3E5F-DF87-3161-D6AE-A4A05B4CAE0B}"/>
              </a:ext>
            </a:extLst>
          </p:cNvPr>
          <p:cNvSpPr/>
          <p:nvPr/>
        </p:nvSpPr>
        <p:spPr>
          <a:xfrm>
            <a:off x="6949240" y="2810685"/>
            <a:ext cx="3864429" cy="193708"/>
          </a:xfrm>
          <a:prstGeom prst="rect">
            <a:avLst/>
          </a:prstGeom>
          <a:gradFill flip="none" rotWithShape="1">
            <a:gsLst>
              <a:gs pos="4000">
                <a:srgbClr val="D18383"/>
              </a:gs>
              <a:gs pos="34000">
                <a:srgbClr val="95B5F2"/>
              </a:gs>
              <a:gs pos="83000">
                <a:srgbClr val="95B5F2"/>
              </a:gs>
              <a:gs pos="100000">
                <a:srgbClr val="95B5F2"/>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09BDF0D-893C-6B47-1E9D-0855A3B883C2}"/>
              </a:ext>
            </a:extLst>
          </p:cNvPr>
          <p:cNvSpPr txBox="1"/>
          <p:nvPr/>
        </p:nvSpPr>
        <p:spPr>
          <a:xfrm>
            <a:off x="10982739" y="2615150"/>
            <a:ext cx="371061" cy="584775"/>
          </a:xfrm>
          <a:prstGeom prst="rect">
            <a:avLst/>
          </a:prstGeom>
          <a:noFill/>
        </p:spPr>
        <p:txBody>
          <a:bodyPr wrap="square" rtlCol="0">
            <a:spAutoFit/>
          </a:bodyPr>
          <a:lstStyle/>
          <a:p>
            <a:pPr algn="ctr"/>
            <a:r>
              <a:rPr lang="en-US" sz="3200" b="1" dirty="0">
                <a:solidFill>
                  <a:srgbClr val="95B5F2"/>
                </a:solidFill>
              </a:rPr>
              <a:t>Z</a:t>
            </a:r>
            <a:endParaRPr lang="en-US" b="1" dirty="0">
              <a:solidFill>
                <a:srgbClr val="95B5F2"/>
              </a:solidFill>
            </a:endParaRPr>
          </a:p>
        </p:txBody>
      </p:sp>
      <p:sp>
        <p:nvSpPr>
          <p:cNvPr id="7" name="TextBox 6">
            <a:extLst>
              <a:ext uri="{FF2B5EF4-FFF2-40B4-BE49-F238E27FC236}">
                <a16:creationId xmlns:a16="http://schemas.microsoft.com/office/drawing/2014/main" id="{7BCB0F4A-E5FB-8261-33FE-2A41D935F3D3}"/>
              </a:ext>
            </a:extLst>
          </p:cNvPr>
          <p:cNvSpPr txBox="1"/>
          <p:nvPr/>
        </p:nvSpPr>
        <p:spPr>
          <a:xfrm>
            <a:off x="6402377" y="2615151"/>
            <a:ext cx="201095" cy="584775"/>
          </a:xfrm>
          <a:prstGeom prst="rect">
            <a:avLst/>
          </a:prstGeom>
          <a:noFill/>
        </p:spPr>
        <p:txBody>
          <a:bodyPr wrap="square" rtlCol="0">
            <a:spAutoFit/>
          </a:bodyPr>
          <a:lstStyle/>
          <a:p>
            <a:pPr algn="ctr"/>
            <a:r>
              <a:rPr lang="en-US" sz="3200" b="1" dirty="0">
                <a:solidFill>
                  <a:srgbClr val="D18383"/>
                </a:solidFill>
              </a:rPr>
              <a:t>X</a:t>
            </a:r>
          </a:p>
        </p:txBody>
      </p:sp>
      <p:sp>
        <p:nvSpPr>
          <p:cNvPr id="8" name="TextBox 7">
            <a:extLst>
              <a:ext uri="{FF2B5EF4-FFF2-40B4-BE49-F238E27FC236}">
                <a16:creationId xmlns:a16="http://schemas.microsoft.com/office/drawing/2014/main" id="{ED93AB69-E0C8-1CF1-4225-0EF4F85AAFC6}"/>
              </a:ext>
            </a:extLst>
          </p:cNvPr>
          <p:cNvSpPr txBox="1"/>
          <p:nvPr/>
        </p:nvSpPr>
        <p:spPr>
          <a:xfrm>
            <a:off x="8271745" y="2223023"/>
            <a:ext cx="1042721" cy="523220"/>
          </a:xfrm>
          <a:prstGeom prst="rect">
            <a:avLst/>
          </a:prstGeom>
          <a:noFill/>
        </p:spPr>
        <p:txBody>
          <a:bodyPr wrap="none" rtlCol="0">
            <a:spAutoFit/>
          </a:bodyPr>
          <a:lstStyle/>
          <a:p>
            <a:r>
              <a:rPr lang="en-US" sz="2800" dirty="0">
                <a:latin typeface="+mj-lt"/>
              </a:rPr>
              <a:t>Errors</a:t>
            </a:r>
            <a:endParaRPr lang="en-US" dirty="0">
              <a:latin typeface="+mj-lt"/>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188E3B9-DD31-B035-FB9C-171F88455F37}"/>
                  </a:ext>
                </a:extLst>
              </p:cNvPr>
              <p:cNvSpPr txBox="1"/>
              <p:nvPr/>
            </p:nvSpPr>
            <p:spPr>
              <a:xfrm>
                <a:off x="7806640" y="4124390"/>
                <a:ext cx="2348400" cy="523220"/>
              </a:xfrm>
              <a:prstGeom prst="rect">
                <a:avLst/>
              </a:prstGeom>
              <a:noFill/>
            </p:spPr>
            <p:txBody>
              <a:bodyPr wrap="none" rtlCol="0">
                <a:spAutoFit/>
              </a:bodyPr>
              <a:lstStyle/>
              <a:p>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𝑝</m:t>
                        </m:r>
                      </m:e>
                      <m:sub>
                        <m:r>
                          <a:rPr lang="en-US" sz="2800" b="0" i="1" smtClean="0">
                            <a:latin typeface="Cambria Math" panose="02040503050406030204" pitchFamily="18" charset="0"/>
                          </a:rPr>
                          <m:t>𝑡h</m:t>
                        </m:r>
                        <m:r>
                          <a:rPr lang="en-US" sz="2800" b="0" i="1" smtClean="0">
                            <a:latin typeface="Cambria Math" panose="02040503050406030204" pitchFamily="18" charset="0"/>
                          </a:rPr>
                          <m:t> </m:t>
                        </m:r>
                      </m:sub>
                    </m:sSub>
                    <m:r>
                      <a:rPr lang="en-US" sz="2800" b="0" i="1" smtClean="0">
                        <a:latin typeface="Cambria Math" panose="02040503050406030204" pitchFamily="18" charset="0"/>
                      </a:rPr>
                      <m:t>=18.1% </m:t>
                    </m:r>
                  </m:oMath>
                </a14:m>
                <a:r>
                  <a:rPr lang="en-US" sz="2800" dirty="0">
                    <a:latin typeface="+mj-lt"/>
                  </a:rPr>
                  <a:t> </a:t>
                </a:r>
                <a:endParaRPr lang="en-US" dirty="0">
                  <a:latin typeface="+mj-lt"/>
                </a:endParaRPr>
              </a:p>
            </p:txBody>
          </p:sp>
        </mc:Choice>
        <mc:Fallback xmlns="">
          <p:sp>
            <p:nvSpPr>
              <p:cNvPr id="9" name="TextBox 8">
                <a:extLst>
                  <a:ext uri="{FF2B5EF4-FFF2-40B4-BE49-F238E27FC236}">
                    <a16:creationId xmlns:a16="http://schemas.microsoft.com/office/drawing/2014/main" id="{B188E3B9-DD31-B035-FB9C-171F88455F37}"/>
                  </a:ext>
                </a:extLst>
              </p:cNvPr>
              <p:cNvSpPr txBox="1">
                <a:spLocks noRot="1" noChangeAspect="1" noMove="1" noResize="1" noEditPoints="1" noAdjustHandles="1" noChangeArrowheads="1" noChangeShapeType="1" noTextEdit="1"/>
              </p:cNvSpPr>
              <p:nvPr/>
            </p:nvSpPr>
            <p:spPr>
              <a:xfrm>
                <a:off x="7806640" y="4124390"/>
                <a:ext cx="2348400" cy="523220"/>
              </a:xfrm>
              <a:prstGeom prst="rect">
                <a:avLst/>
              </a:prstGeom>
              <a:blipFill>
                <a:blip r:embed="rId5"/>
                <a:stretch>
                  <a:fillRect l="-1075" b="-21429"/>
                </a:stretch>
              </a:blipFill>
            </p:spPr>
            <p:txBody>
              <a:bodyPr/>
              <a:lstStyle/>
              <a:p>
                <a:r>
                  <a:rPr lang="en-US">
                    <a:noFill/>
                  </a:rPr>
                  <a:t> </a:t>
                </a:r>
              </a:p>
            </p:txBody>
          </p:sp>
        </mc:Fallback>
      </mc:AlternateContent>
      <p:pic>
        <p:nvPicPr>
          <p:cNvPr id="10" name="Picture 9" descr="A graph of a error&#10;&#10;AI-generated content may be incorrect.">
            <a:extLst>
              <a:ext uri="{FF2B5EF4-FFF2-40B4-BE49-F238E27FC236}">
                <a16:creationId xmlns:a16="http://schemas.microsoft.com/office/drawing/2014/main" id="{D84BC9E9-EDD2-0774-D2B2-9720591D659F}"/>
              </a:ext>
            </a:extLst>
          </p:cNvPr>
          <p:cNvPicPr>
            <a:picLocks noChangeAspect="1"/>
          </p:cNvPicPr>
          <p:nvPr/>
        </p:nvPicPr>
        <p:blipFill>
          <a:blip r:embed="rId6"/>
          <a:srcRect l="1110" t="9175" r="1884"/>
          <a:stretch/>
        </p:blipFill>
        <p:spPr>
          <a:xfrm>
            <a:off x="225213" y="1992563"/>
            <a:ext cx="6008094" cy="3331741"/>
          </a:xfrm>
          <a:prstGeom prst="rect">
            <a:avLst/>
          </a:prstGeom>
        </p:spPr>
      </p:pic>
      <p:sp>
        <p:nvSpPr>
          <p:cNvPr id="12" name="Title 1">
            <a:extLst>
              <a:ext uri="{FF2B5EF4-FFF2-40B4-BE49-F238E27FC236}">
                <a16:creationId xmlns:a16="http://schemas.microsoft.com/office/drawing/2014/main" id="{F73E53AE-3613-04E2-8ED3-CB569E925236}"/>
              </a:ext>
            </a:extLst>
          </p:cNvPr>
          <p:cNvSpPr>
            <a:spLocks noGrp="1"/>
          </p:cNvSpPr>
          <p:nvPr>
            <p:ph type="title"/>
          </p:nvPr>
        </p:nvSpPr>
        <p:spPr>
          <a:xfrm>
            <a:off x="838200" y="365125"/>
            <a:ext cx="10515600" cy="1325563"/>
          </a:xfrm>
        </p:spPr>
        <p:txBody>
          <a:bodyPr>
            <a:normAutofit/>
          </a:bodyPr>
          <a:lstStyle/>
          <a:p>
            <a:r>
              <a:rPr lang="en-US" dirty="0"/>
              <a:t>Correlated Decoding (Z then X)	</a:t>
            </a:r>
            <a:r>
              <a:rPr lang="en-US"/>
              <a:t>	</a:t>
            </a:r>
            <a:endParaRPr lang="en-US" dirty="0"/>
          </a:p>
        </p:txBody>
      </p:sp>
    </p:spTree>
    <p:extLst>
      <p:ext uri="{BB962C8B-B14F-4D97-AF65-F5344CB8AC3E}">
        <p14:creationId xmlns:p14="http://schemas.microsoft.com/office/powerpoint/2010/main" val="6613279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C243967-4D50-5F8D-CB23-3DFC6AFB343B}"/>
                  </a:ext>
                </a:extLst>
              </p:cNvPr>
              <p:cNvSpPr>
                <a:spLocks noGrp="1"/>
              </p:cNvSpPr>
              <p:nvPr>
                <p:ph type="title"/>
              </p:nvPr>
            </p:nvSpPr>
            <p:spPr/>
            <p:txBody>
              <a:bodyPr/>
              <a:lstStyle/>
              <a:p>
                <a:r>
                  <a:rPr lang="en-US" dirty="0"/>
                  <a:t>New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𝜂</m:t>
                        </m:r>
                      </m:e>
                      <m:sub>
                        <m:r>
                          <a:rPr lang="en-US" b="0" i="1" smtClean="0">
                            <a:latin typeface="Cambria Math" panose="02040503050406030204" pitchFamily="18" charset="0"/>
                          </a:rPr>
                          <m:t>𝑜𝑝𝑡</m:t>
                        </m:r>
                      </m:sub>
                    </m:sSub>
                  </m:oMath>
                </a14:m>
                <a:r>
                  <a:rPr lang="en-US" dirty="0"/>
                  <a:t> for each </a:t>
                </a:r>
                <a14:m>
                  <m:oMath xmlns:m="http://schemas.openxmlformats.org/officeDocument/2006/math">
                    <m:r>
                      <a:rPr lang="en-US" i="1" smtClean="0">
                        <a:latin typeface="Cambria Math" panose="02040503050406030204" pitchFamily="18" charset="0"/>
                        <a:ea typeface="Cambria Math" panose="02040503050406030204" pitchFamily="18" charset="0"/>
                      </a:rPr>
                      <m:t>ℓ</m:t>
                    </m:r>
                  </m:oMath>
                </a14:m>
                <a:r>
                  <a:rPr lang="en-US" dirty="0"/>
                  <a:t> with correlated decoding?</a:t>
                </a:r>
              </a:p>
            </p:txBody>
          </p:sp>
        </mc:Choice>
        <mc:Fallback xmlns="">
          <p:sp>
            <p:nvSpPr>
              <p:cNvPr id="2" name="Title 1">
                <a:extLst>
                  <a:ext uri="{FF2B5EF4-FFF2-40B4-BE49-F238E27FC236}">
                    <a16:creationId xmlns:a16="http://schemas.microsoft.com/office/drawing/2014/main" id="{DC243967-4D50-5F8D-CB23-3DFC6AFB343B}"/>
                  </a:ext>
                </a:extLst>
              </p:cNvPr>
              <p:cNvSpPr>
                <a:spLocks noGrp="1" noRot="1" noChangeAspect="1" noMove="1" noResize="1" noEditPoints="1" noAdjustHandles="1" noChangeArrowheads="1" noChangeShapeType="1" noTextEdit="1"/>
              </p:cNvSpPr>
              <p:nvPr>
                <p:ph type="title"/>
              </p:nvPr>
            </p:nvSpPr>
            <p:spPr>
              <a:blipFill>
                <a:blip r:embed="rId2"/>
                <a:stretch>
                  <a:fillRect l="-3498" b="-14602"/>
                </a:stretch>
              </a:blipFill>
            </p:spPr>
            <p:txBody>
              <a:bodyPr/>
              <a:lstStyle/>
              <a:p>
                <a:r>
                  <a:rPr lang="en-US">
                    <a:noFill/>
                  </a:rPr>
                  <a:t> </a:t>
                </a:r>
              </a:p>
            </p:txBody>
          </p:sp>
        </mc:Fallback>
      </mc:AlternateContent>
    </p:spTree>
    <p:extLst>
      <p:ext uri="{BB962C8B-B14F-4D97-AF65-F5344CB8AC3E}">
        <p14:creationId xmlns:p14="http://schemas.microsoft.com/office/powerpoint/2010/main" val="3188468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4D3FA-BD51-CB75-45D3-FD1E5CAA49D6}"/>
              </a:ext>
            </a:extLst>
          </p:cNvPr>
          <p:cNvSpPr>
            <a:spLocks noGrp="1"/>
          </p:cNvSpPr>
          <p:nvPr>
            <p:ph type="title"/>
          </p:nvPr>
        </p:nvSpPr>
        <p:spPr/>
        <p:txBody>
          <a:bodyPr/>
          <a:lstStyle/>
          <a:p>
            <a:r>
              <a:rPr lang="en-US" dirty="0"/>
              <a:t>Key Takeaways…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DA05223-9134-AB9E-DC19-58EA5713C940}"/>
                  </a:ext>
                </a:extLst>
              </p:cNvPr>
              <p:cNvSpPr txBox="1"/>
              <p:nvPr/>
            </p:nvSpPr>
            <p:spPr>
              <a:xfrm>
                <a:off x="838200" y="1690688"/>
                <a:ext cx="10515600" cy="3577390"/>
              </a:xfrm>
              <a:prstGeom prst="rect">
                <a:avLst/>
              </a:prstGeom>
              <a:noFill/>
            </p:spPr>
            <p:txBody>
              <a:bodyPr wrap="square" rtlCol="0">
                <a:spAutoFit/>
              </a:bodyPr>
              <a:lstStyle/>
              <a:p>
                <a:r>
                  <a:rPr lang="en-US" sz="3200" dirty="0"/>
                  <a:t>Current Results:</a:t>
                </a:r>
              </a:p>
              <a:p>
                <a:pPr marL="571500" indent="-571500">
                  <a:buFont typeface="Arial" panose="020B0604020202020204" pitchFamily="34" charset="0"/>
                  <a:buChar char="•"/>
                </a:pPr>
                <a:r>
                  <a:rPr lang="en-US" sz="3200" dirty="0"/>
                  <a:t>Compass codes with ZX correlated decoding warrant further investigation</a:t>
                </a:r>
              </a:p>
              <a:p>
                <a:endParaRPr lang="en-US" sz="3200" dirty="0"/>
              </a:p>
              <a:p>
                <a:r>
                  <a:rPr lang="en-US" sz="3200" dirty="0"/>
                  <a:t>Future Work:</a:t>
                </a:r>
              </a:p>
              <a:p>
                <a:pPr marL="571500" indent="-571500">
                  <a:buFont typeface="Arial" panose="020B0604020202020204" pitchFamily="34" charset="0"/>
                  <a:buChar char="•"/>
                </a:pPr>
                <a:r>
                  <a:rPr lang="en-US" sz="3200" dirty="0"/>
                  <a:t>Currently adding Clifford deformations</a:t>
                </a:r>
              </a:p>
              <a:p>
                <a:pPr marL="571500" indent="-571500">
                  <a:buFont typeface="Arial" panose="020B0604020202020204" pitchFamily="34" charset="0"/>
                  <a:buChar char="•"/>
                </a:pPr>
                <a:r>
                  <a:rPr lang="en-US" sz="3200" dirty="0"/>
                  <a:t>Characterize </a:t>
                </a:r>
                <a14:m>
                  <m:oMath xmlns:m="http://schemas.openxmlformats.org/officeDocument/2006/math">
                    <m:sSub>
                      <m:sSubPr>
                        <m:ctrlPr>
                          <a:rPr lang="en-US" sz="3200" i="1" smtClean="0">
                            <a:latin typeface="Cambria Math" panose="02040503050406030204" pitchFamily="18" charset="0"/>
                          </a:rPr>
                        </m:ctrlPr>
                      </m:sSubPr>
                      <m:e>
                        <m:r>
                          <a:rPr lang="en-US" sz="3200" i="1" smtClean="0">
                            <a:latin typeface="Cambria Math" panose="02040503050406030204" pitchFamily="18" charset="0"/>
                            <a:ea typeface="Cambria Math" panose="02040503050406030204" pitchFamily="18" charset="0"/>
                          </a:rPr>
                          <m:t>𝜂</m:t>
                        </m:r>
                      </m:e>
                      <m:sub>
                        <m:r>
                          <a:rPr lang="en-US" sz="3200" b="0" i="1" smtClean="0">
                            <a:latin typeface="Cambria Math" panose="02040503050406030204" pitchFamily="18" charset="0"/>
                          </a:rPr>
                          <m:t>𝑜𝑝𝑡</m:t>
                        </m:r>
                      </m:sub>
                    </m:sSub>
                  </m:oMath>
                </a14:m>
                <a:endParaRPr lang="en-US" sz="3200" dirty="0"/>
              </a:p>
            </p:txBody>
          </p:sp>
        </mc:Choice>
        <mc:Fallback xmlns="">
          <p:sp>
            <p:nvSpPr>
              <p:cNvPr id="7" name="TextBox 6">
                <a:extLst>
                  <a:ext uri="{FF2B5EF4-FFF2-40B4-BE49-F238E27FC236}">
                    <a16:creationId xmlns:a16="http://schemas.microsoft.com/office/drawing/2014/main" id="{6DA05223-9134-AB9E-DC19-58EA5713C940}"/>
                  </a:ext>
                </a:extLst>
              </p:cNvPr>
              <p:cNvSpPr txBox="1">
                <a:spLocks noRot="1" noChangeAspect="1" noMove="1" noResize="1" noEditPoints="1" noAdjustHandles="1" noChangeArrowheads="1" noChangeShapeType="1" noTextEdit="1"/>
              </p:cNvSpPr>
              <p:nvPr/>
            </p:nvSpPr>
            <p:spPr>
              <a:xfrm>
                <a:off x="838200" y="1690688"/>
                <a:ext cx="10515600" cy="3577390"/>
              </a:xfrm>
              <a:prstGeom prst="rect">
                <a:avLst/>
              </a:prstGeom>
              <a:blipFill>
                <a:blip r:embed="rId3"/>
                <a:stretch>
                  <a:fillRect l="-1568" t="-1767" b="-3534"/>
                </a:stretch>
              </a:blipFill>
            </p:spPr>
            <p:txBody>
              <a:bodyPr/>
              <a:lstStyle/>
              <a:p>
                <a:r>
                  <a:rPr lang="en-US">
                    <a:noFill/>
                  </a:rPr>
                  <a:t> </a:t>
                </a:r>
              </a:p>
            </p:txBody>
          </p:sp>
        </mc:Fallback>
      </mc:AlternateContent>
    </p:spTree>
    <p:extLst>
      <p:ext uri="{BB962C8B-B14F-4D97-AF65-F5344CB8AC3E}">
        <p14:creationId xmlns:p14="http://schemas.microsoft.com/office/powerpoint/2010/main" val="9599564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24212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078F4-277C-0488-6D50-7D29E079FD89}"/>
              </a:ext>
            </a:extLst>
          </p:cNvPr>
          <p:cNvSpPr>
            <a:spLocks noGrp="1"/>
          </p:cNvSpPr>
          <p:nvPr>
            <p:ph type="title"/>
          </p:nvPr>
        </p:nvSpPr>
        <p:spPr/>
        <p:txBody>
          <a:bodyPr/>
          <a:lstStyle/>
          <a:p>
            <a:r>
              <a:rPr lang="en-US" dirty="0"/>
              <a:t>Adding Clifford deformations – the XZZX surface code</a:t>
            </a:r>
          </a:p>
        </p:txBody>
      </p:sp>
      <p:pic>
        <p:nvPicPr>
          <p:cNvPr id="7" name="Content Placeholder 6" descr="A screenshot of a game&#10;&#10;AI-generated content may be incorrect.">
            <a:extLst>
              <a:ext uri="{FF2B5EF4-FFF2-40B4-BE49-F238E27FC236}">
                <a16:creationId xmlns:a16="http://schemas.microsoft.com/office/drawing/2014/main" id="{5CF5D100-AEE8-7316-158C-3104BB23ECE1}"/>
              </a:ext>
            </a:extLst>
          </p:cNvPr>
          <p:cNvPicPr>
            <a:picLocks noGrp="1" noChangeAspect="1"/>
          </p:cNvPicPr>
          <p:nvPr>
            <p:ph idx="1"/>
          </p:nvPr>
        </p:nvPicPr>
        <p:blipFill>
          <a:blip r:embed="rId3"/>
          <a:srcRect l="4552" t="2260" r="3941" b="6373"/>
          <a:stretch/>
        </p:blipFill>
        <p:spPr>
          <a:xfrm>
            <a:off x="1232452" y="1832717"/>
            <a:ext cx="4333461" cy="4333463"/>
          </a:xfrm>
        </p:spPr>
      </p:pic>
      <p:sp>
        <p:nvSpPr>
          <p:cNvPr id="5" name="TextBox 4">
            <a:extLst>
              <a:ext uri="{FF2B5EF4-FFF2-40B4-BE49-F238E27FC236}">
                <a16:creationId xmlns:a16="http://schemas.microsoft.com/office/drawing/2014/main" id="{8E68F22F-BDE9-5907-9BE0-EB7CDF4250F9}"/>
              </a:ext>
            </a:extLst>
          </p:cNvPr>
          <p:cNvSpPr txBox="1"/>
          <p:nvPr/>
        </p:nvSpPr>
        <p:spPr>
          <a:xfrm>
            <a:off x="9551504" y="6308209"/>
            <a:ext cx="1802296" cy="369332"/>
          </a:xfrm>
          <a:prstGeom prst="rect">
            <a:avLst/>
          </a:prstGeom>
          <a:noFill/>
        </p:spPr>
        <p:txBody>
          <a:bodyPr wrap="square">
            <a:spAutoFit/>
          </a:bodyPr>
          <a:lstStyle/>
          <a:p>
            <a:r>
              <a:rPr lang="en-US" dirty="0"/>
              <a:t>arxiv:2412.03808</a:t>
            </a:r>
          </a:p>
        </p:txBody>
      </p:sp>
    </p:spTree>
    <p:extLst>
      <p:ext uri="{BB962C8B-B14F-4D97-AF65-F5344CB8AC3E}">
        <p14:creationId xmlns:p14="http://schemas.microsoft.com/office/powerpoint/2010/main" val="567716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82AAF-B0CF-F0CF-731B-732098A20264}"/>
              </a:ext>
            </a:extLst>
          </p:cNvPr>
          <p:cNvSpPr>
            <a:spLocks noGrp="1"/>
          </p:cNvSpPr>
          <p:nvPr>
            <p:ph type="title"/>
          </p:nvPr>
        </p:nvSpPr>
        <p:spPr/>
        <p:txBody>
          <a:bodyPr/>
          <a:lstStyle/>
          <a:p>
            <a:r>
              <a:rPr lang="en-US" dirty="0"/>
              <a:t>Biased Noise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716AE0-7CB4-ED52-CD47-7BED816E5B02}"/>
                  </a:ext>
                </a:extLst>
              </p:cNvPr>
              <p:cNvSpPr>
                <a:spLocks noGrp="1"/>
              </p:cNvSpPr>
              <p:nvPr>
                <p:ph idx="1"/>
              </p:nvPr>
            </p:nvSpPr>
            <p:spPr/>
            <p:txBody>
              <a:bodyPr/>
              <a:lstStyle/>
              <a:p>
                <a:pPr marL="0" indent="0">
                  <a:buNone/>
                </a:pPr>
                <a:r>
                  <a:rPr lang="en-US" dirty="0"/>
                  <a:t>Depolarizing Channel with Bias:</a:t>
                </a:r>
              </a:p>
              <a:p>
                <a:pPr marL="0" indent="0">
                  <a:buNone/>
                </a:pPr>
                <a:endParaRPr lang="en-US" dirty="0"/>
              </a:p>
              <a:p>
                <a:pPr marL="0" indent="0">
                  <a:buNone/>
                </a:pPr>
                <a:endParaRPr lang="en-US" dirty="0"/>
              </a:p>
              <a:p>
                <a:pPr marL="0" indent="0">
                  <a:buNone/>
                </a:pPr>
                <a:r>
                  <a:rPr lang="en-US" dirty="0"/>
                  <a:t>With Bias </a:t>
                </a:r>
                <a14:m>
                  <m:oMath xmlns:m="http://schemas.openxmlformats.org/officeDocument/2006/math">
                    <m:r>
                      <a:rPr lang="en-US" sz="2800" i="1" smtClean="0">
                        <a:latin typeface="Cambria Math" panose="02040503050406030204" pitchFamily="18" charset="0"/>
                        <a:ea typeface="Cambria Math" panose="02040503050406030204" pitchFamily="18" charset="0"/>
                      </a:rPr>
                      <m:t>𝜂</m:t>
                    </m:r>
                    <m:r>
                      <a:rPr lang="en-US" sz="2800" i="1" smtClean="0">
                        <a:latin typeface="Cambria Math" panose="02040503050406030204" pitchFamily="18" charset="0"/>
                        <a:ea typeface="Cambria Math" panose="02040503050406030204" pitchFamily="18" charset="0"/>
                      </a:rPr>
                      <m:t> </m:t>
                    </m:r>
                  </m:oMath>
                </a14:m>
                <a:r>
                  <a:rPr lang="en-US" dirty="0"/>
                  <a:t> and error probability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 </m:t>
                    </m:r>
                  </m:oMath>
                </a14:m>
                <a:r>
                  <a:rPr lang="en-US" dirty="0"/>
                  <a:t>:</a:t>
                </a:r>
              </a:p>
            </p:txBody>
          </p:sp>
        </mc:Choice>
        <mc:Fallback xmlns="">
          <p:sp>
            <p:nvSpPr>
              <p:cNvPr id="3" name="Content Placeholder 2">
                <a:extLst>
                  <a:ext uri="{FF2B5EF4-FFF2-40B4-BE49-F238E27FC236}">
                    <a16:creationId xmlns:a16="http://schemas.microsoft.com/office/drawing/2014/main" id="{07716AE0-7CB4-ED52-CD47-7BED816E5B02}"/>
                  </a:ext>
                </a:extLst>
              </p:cNvPr>
              <p:cNvSpPr>
                <a:spLocks noGrp="1" noRot="1" noChangeAspect="1" noMove="1" noResize="1" noEditPoints="1" noAdjustHandles="1" noChangeArrowheads="1" noChangeShapeType="1" noTextEdit="1"/>
              </p:cNvSpPr>
              <p:nvPr>
                <p:ph idx="1"/>
              </p:nvPr>
            </p:nvSpPr>
            <p:spPr>
              <a:blipFill>
                <a:blip r:embed="rId3"/>
                <a:stretch>
                  <a:fillRect l="-1206" t="-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0C90029-89FE-99AA-70FB-172A78527B6C}"/>
                  </a:ext>
                </a:extLst>
              </p:cNvPr>
              <p:cNvSpPr txBox="1"/>
              <p:nvPr/>
            </p:nvSpPr>
            <p:spPr>
              <a:xfrm>
                <a:off x="2228194" y="2595096"/>
                <a:ext cx="7104992" cy="523220"/>
              </a:xfrm>
              <a:prstGeom prst="rect">
                <a:avLst/>
              </a:prstGeom>
              <a:noFill/>
            </p:spPr>
            <p:txBody>
              <a:bodyPr wrap="square">
                <a:spAutoFit/>
              </a:bodyPr>
              <a:lstStyle/>
              <a:p>
                <a14:m>
                  <m:oMath xmlns:m="http://schemas.openxmlformats.org/officeDocument/2006/math">
                    <m:r>
                      <a:rPr lang="en-US" sz="2800" i="1" smtClean="0">
                        <a:latin typeface="Cambria Math" panose="02040503050406030204" pitchFamily="18" charset="0"/>
                        <a:ea typeface="Cambria Math" panose="02040503050406030204" pitchFamily="18" charset="0"/>
                      </a:rPr>
                      <m:t>ℇ</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𝜌</m:t>
                        </m:r>
                      </m:e>
                    </m:d>
                    <m:r>
                      <a:rPr lang="en-US" sz="2800" b="0" i="1" smtClean="0">
                        <a:latin typeface="Cambria Math" panose="02040503050406030204" pitchFamily="18" charset="0"/>
                        <a:ea typeface="Cambria Math" panose="02040503050406030204" pitchFamily="18" charset="0"/>
                      </a:rPr>
                      <m:t>=</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1−</m:t>
                        </m:r>
                        <m:r>
                          <a:rPr lang="en-US" sz="2800" b="0" i="1" smtClean="0">
                            <a:latin typeface="Cambria Math" panose="02040503050406030204" pitchFamily="18" charset="0"/>
                            <a:ea typeface="Cambria Math" panose="02040503050406030204" pitchFamily="18" charset="0"/>
                          </a:rPr>
                          <m:t>𝑝</m:t>
                        </m:r>
                      </m:e>
                    </m:d>
                    <m:r>
                      <a:rPr lang="en-US" sz="2800" b="0" i="1" smtClean="0">
                        <a:latin typeface="Cambria Math" panose="02040503050406030204" pitchFamily="18" charset="0"/>
                        <a:ea typeface="Cambria Math" panose="02040503050406030204" pitchFamily="18" charset="0"/>
                      </a:rPr>
                      <m:t>𝜌</m:t>
                    </m:r>
                    <m:r>
                      <a:rPr lang="en-US" sz="2800" i="1">
                        <a:latin typeface="Cambria Math" panose="02040503050406030204" pitchFamily="18" charset="0"/>
                        <a:ea typeface="Cambria Math" panose="02040503050406030204" pitchFamily="18" charset="0"/>
                      </a:rPr>
                      <m:t>+ </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𝑋</m:t>
                        </m:r>
                      </m:sub>
                    </m:sSub>
                    <m:r>
                      <a:rPr lang="en-US" sz="2800" i="1">
                        <a:latin typeface="Cambria Math" panose="02040503050406030204" pitchFamily="18" charset="0"/>
                        <a:ea typeface="Cambria Math" panose="02040503050406030204" pitchFamily="18" charset="0"/>
                      </a:rPr>
                      <m:t>𝑋</m:t>
                    </m:r>
                    <m:r>
                      <a:rPr lang="en-US" sz="2800" i="1">
                        <a:latin typeface="Cambria Math" panose="02040503050406030204" pitchFamily="18" charset="0"/>
                        <a:ea typeface="Cambria Math" panose="02040503050406030204" pitchFamily="18" charset="0"/>
                      </a:rPr>
                      <m:t>𝜌</m:t>
                    </m:r>
                    <m:r>
                      <a:rPr lang="en-US" sz="2800" i="1">
                        <a:latin typeface="Cambria Math" panose="02040503050406030204" pitchFamily="18" charset="0"/>
                        <a:ea typeface="Cambria Math" panose="02040503050406030204" pitchFamily="18" charset="0"/>
                      </a:rPr>
                      <m:t>𝑋</m:t>
                    </m:r>
                  </m:oMath>
                </a14:m>
                <a:r>
                  <a:rPr lang="en-US" sz="2800" dirty="0">
                    <a:ea typeface="Cambria Math" panose="02040503050406030204" pitchFamily="18" charset="0"/>
                  </a:rPr>
                  <a:t> </a:t>
                </a:r>
                <a14:m>
                  <m:oMath xmlns:m="http://schemas.openxmlformats.org/officeDocument/2006/math">
                    <m:r>
                      <a:rPr lang="en-US" sz="2800" i="1">
                        <a:latin typeface="Cambria Math" panose="02040503050406030204" pitchFamily="18" charset="0"/>
                        <a:ea typeface="Cambria Math" panose="02040503050406030204" pitchFamily="18" charset="0"/>
                      </a:rPr>
                      <m:t>+ </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𝑝</m:t>
                        </m:r>
                      </m:e>
                      <m:sub>
                        <m:r>
                          <a:rPr lang="en-US" sz="2800" b="0" i="1" smtClean="0">
                            <a:latin typeface="Cambria Math" panose="02040503050406030204" pitchFamily="18" charset="0"/>
                            <a:ea typeface="Cambria Math" panose="02040503050406030204" pitchFamily="18" charset="0"/>
                          </a:rPr>
                          <m:t>𝑌</m:t>
                        </m:r>
                      </m:sub>
                    </m:sSub>
                    <m:r>
                      <a:rPr lang="en-US" sz="2800" b="0" i="1" smtClean="0">
                        <a:latin typeface="Cambria Math" panose="02040503050406030204" pitchFamily="18" charset="0"/>
                        <a:ea typeface="Cambria Math" panose="02040503050406030204" pitchFamily="18" charset="0"/>
                      </a:rPr>
                      <m:t>𝑌</m:t>
                    </m:r>
                    <m:r>
                      <a:rPr lang="en-US" sz="2800" i="1">
                        <a:latin typeface="Cambria Math" panose="02040503050406030204" pitchFamily="18" charset="0"/>
                        <a:ea typeface="Cambria Math" panose="02040503050406030204" pitchFamily="18" charset="0"/>
                      </a:rPr>
                      <m:t>𝜌</m:t>
                    </m:r>
                    <m:r>
                      <a:rPr lang="en-US" sz="2800" b="0" i="1" smtClean="0">
                        <a:latin typeface="Cambria Math" panose="02040503050406030204" pitchFamily="18" charset="0"/>
                        <a:ea typeface="Cambria Math" panose="02040503050406030204" pitchFamily="18" charset="0"/>
                      </a:rPr>
                      <m:t>𝑌</m:t>
                    </m:r>
                  </m:oMath>
                </a14:m>
                <a:r>
                  <a:rPr lang="en-US" sz="2800" dirty="0">
                    <a:ea typeface="Cambria Math" panose="02040503050406030204" pitchFamily="18" charset="0"/>
                  </a:rPr>
                  <a:t> </a:t>
                </a:r>
                <a14:m>
                  <m:oMath xmlns:m="http://schemas.openxmlformats.org/officeDocument/2006/math">
                    <m:r>
                      <a:rPr lang="en-US" sz="2800" i="1">
                        <a:latin typeface="Cambria Math" panose="02040503050406030204" pitchFamily="18" charset="0"/>
                        <a:ea typeface="Cambria Math" panose="02040503050406030204" pitchFamily="18" charset="0"/>
                      </a:rPr>
                      <m:t>+ </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𝑝</m:t>
                        </m:r>
                      </m:e>
                      <m:sub>
                        <m:r>
                          <a:rPr lang="en-US" sz="2800" b="0" i="1" smtClean="0">
                            <a:latin typeface="Cambria Math" panose="02040503050406030204" pitchFamily="18" charset="0"/>
                            <a:ea typeface="Cambria Math" panose="02040503050406030204" pitchFamily="18" charset="0"/>
                          </a:rPr>
                          <m:t>𝑍</m:t>
                        </m:r>
                      </m:sub>
                    </m:sSub>
                    <m:r>
                      <a:rPr lang="en-US" sz="2800" b="0" i="1" smtClean="0">
                        <a:latin typeface="Cambria Math" panose="02040503050406030204" pitchFamily="18" charset="0"/>
                        <a:ea typeface="Cambria Math" panose="02040503050406030204" pitchFamily="18" charset="0"/>
                      </a:rPr>
                      <m:t>𝑍</m:t>
                    </m:r>
                    <m:r>
                      <a:rPr lang="en-US" sz="2800" i="1">
                        <a:latin typeface="Cambria Math" panose="02040503050406030204" pitchFamily="18" charset="0"/>
                        <a:ea typeface="Cambria Math" panose="02040503050406030204" pitchFamily="18" charset="0"/>
                      </a:rPr>
                      <m:t>𝜌</m:t>
                    </m:r>
                    <m:r>
                      <a:rPr lang="en-US" sz="2800" b="0" i="1" smtClean="0">
                        <a:latin typeface="Cambria Math" panose="02040503050406030204" pitchFamily="18" charset="0"/>
                        <a:ea typeface="Cambria Math" panose="02040503050406030204" pitchFamily="18" charset="0"/>
                      </a:rPr>
                      <m:t>𝑍</m:t>
                    </m:r>
                  </m:oMath>
                </a14:m>
                <a:endParaRPr lang="en-US" sz="2800" dirty="0"/>
              </a:p>
            </p:txBody>
          </p:sp>
        </mc:Choice>
        <mc:Fallback xmlns="">
          <p:sp>
            <p:nvSpPr>
              <p:cNvPr id="9" name="TextBox 8">
                <a:extLst>
                  <a:ext uri="{FF2B5EF4-FFF2-40B4-BE49-F238E27FC236}">
                    <a16:creationId xmlns:a16="http://schemas.microsoft.com/office/drawing/2014/main" id="{C0C90029-89FE-99AA-70FB-172A78527B6C}"/>
                  </a:ext>
                </a:extLst>
              </p:cNvPr>
              <p:cNvSpPr txBox="1">
                <a:spLocks noRot="1" noChangeAspect="1" noMove="1" noResize="1" noEditPoints="1" noAdjustHandles="1" noChangeArrowheads="1" noChangeShapeType="1" noTextEdit="1"/>
              </p:cNvSpPr>
              <p:nvPr/>
            </p:nvSpPr>
            <p:spPr>
              <a:xfrm>
                <a:off x="2228194" y="2595096"/>
                <a:ext cx="7104992" cy="523220"/>
              </a:xfrm>
              <a:prstGeom prst="rect">
                <a:avLst/>
              </a:prstGeom>
              <a:blipFill>
                <a:blip r:embed="rId4"/>
                <a:stretch>
                  <a:fillRect l="-536"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9E2298B-1075-E19F-0FC8-0885B95849A2}"/>
                  </a:ext>
                </a:extLst>
              </p:cNvPr>
              <p:cNvSpPr txBox="1"/>
              <p:nvPr/>
            </p:nvSpPr>
            <p:spPr>
              <a:xfrm>
                <a:off x="2900856" y="4001294"/>
                <a:ext cx="6096000" cy="954107"/>
              </a:xfrm>
              <a:prstGeom prst="rect">
                <a:avLst/>
              </a:prstGeom>
              <a:noFill/>
            </p:spPr>
            <p:txBody>
              <a:bodyPr wrap="square">
                <a:spAutoFit/>
              </a:bodyPr>
              <a:lstStyle/>
              <a:p>
                <a:pPr algn="ctr"/>
                <a14:m>
                  <m:oMath xmlns:m="http://schemas.openxmlformats.org/officeDocument/2006/math">
                    <m:r>
                      <a:rPr lang="en-US" sz="2800" b="0" i="1" smtClean="0">
                        <a:latin typeface="Cambria Math" panose="02040503050406030204" pitchFamily="18" charset="0"/>
                      </a:rPr>
                      <m:t>𝑝</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𝑝</m:t>
                        </m:r>
                      </m:e>
                      <m:sub>
                        <m:r>
                          <a:rPr lang="en-US" sz="2800" b="0" i="1" smtClean="0">
                            <a:latin typeface="Cambria Math" panose="02040503050406030204" pitchFamily="18" charset="0"/>
                          </a:rPr>
                          <m:t>𝑋</m:t>
                        </m:r>
                      </m:sub>
                    </m:sSub>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𝑝</m:t>
                        </m:r>
                      </m:e>
                      <m:sub>
                        <m:r>
                          <a:rPr lang="en-US" sz="2800" b="0" i="1" smtClean="0">
                            <a:latin typeface="Cambria Math" panose="02040503050406030204" pitchFamily="18" charset="0"/>
                          </a:rPr>
                          <m:t>𝑌</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𝑝</m:t>
                        </m:r>
                      </m:e>
                      <m:sub>
                        <m:r>
                          <a:rPr lang="en-US" sz="2800" b="0" i="1" smtClean="0">
                            <a:latin typeface="Cambria Math" panose="02040503050406030204" pitchFamily="18" charset="0"/>
                          </a:rPr>
                          <m:t>𝑍</m:t>
                        </m:r>
                      </m:sub>
                    </m:sSub>
                  </m:oMath>
                </a14:m>
                <a:r>
                  <a:rPr lang="en-US" sz="2800" dirty="0"/>
                  <a:t> ,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𝑋</m:t>
                        </m:r>
                      </m:sub>
                    </m:sSub>
                    <m:r>
                      <a:rPr lang="en-US" sz="2800" b="0" i="1" smtClean="0">
                        <a:latin typeface="Cambria Math" panose="02040503050406030204" pitchFamily="18" charset="0"/>
                      </a:rPr>
                      <m:t>=</m:t>
                    </m:r>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𝑌</m:t>
                        </m:r>
                      </m:sub>
                    </m:sSub>
                    <m:r>
                      <a:rPr lang="en-US" sz="2800" i="1">
                        <a:latin typeface="Cambria Math" panose="02040503050406030204" pitchFamily="18" charset="0"/>
                      </a:rPr>
                      <m:t> </m:t>
                    </m:r>
                  </m:oMath>
                </a14:m>
                <a:endParaRPr lang="en-US" sz="28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𝜂</m:t>
                      </m:r>
                      <m:r>
                        <a:rPr lang="en-US" sz="2800" b="0" i="1" smtClean="0">
                          <a:latin typeface="Cambria Math" panose="02040503050406030204" pitchFamily="18" charset="0"/>
                          <a:ea typeface="Cambria Math" panose="02040503050406030204" pitchFamily="18" charset="0"/>
                        </a:rPr>
                        <m:t>= </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𝑝</m:t>
                          </m:r>
                        </m:e>
                        <m:sub>
                          <m:r>
                            <a:rPr lang="en-US" sz="2800" b="0" i="1" smtClean="0">
                              <a:latin typeface="Cambria Math" panose="02040503050406030204" pitchFamily="18" charset="0"/>
                              <a:ea typeface="Cambria Math" panose="02040503050406030204" pitchFamily="18" charset="0"/>
                            </a:rPr>
                            <m:t>𝑍</m:t>
                          </m:r>
                        </m:sub>
                      </m:sSub>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𝑝</m:t>
                          </m:r>
                        </m:e>
                        <m:sub>
                          <m:r>
                            <a:rPr lang="en-US" sz="2800" b="0" i="1" smtClean="0">
                              <a:latin typeface="Cambria Math" panose="02040503050406030204" pitchFamily="18" charset="0"/>
                              <a:ea typeface="Cambria Math" panose="02040503050406030204" pitchFamily="18" charset="0"/>
                            </a:rPr>
                            <m:t>𝑋</m:t>
                          </m:r>
                        </m:sub>
                      </m:sSub>
                      <m:r>
                        <a:rPr lang="en-US" sz="2800" b="0" i="1" smtClean="0">
                          <a:latin typeface="Cambria Math" panose="02040503050406030204" pitchFamily="18" charset="0"/>
                          <a:ea typeface="Cambria Math" panose="02040503050406030204" pitchFamily="18" charset="0"/>
                        </a:rPr>
                        <m:t>+ </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𝑝</m:t>
                          </m:r>
                        </m:e>
                        <m:sub>
                          <m:r>
                            <a:rPr lang="en-US" sz="2800" b="0" i="1" smtClean="0">
                              <a:latin typeface="Cambria Math" panose="02040503050406030204" pitchFamily="18" charset="0"/>
                              <a:ea typeface="Cambria Math" panose="02040503050406030204" pitchFamily="18" charset="0"/>
                            </a:rPr>
                            <m:t>𝑌</m:t>
                          </m:r>
                        </m:sub>
                      </m:sSub>
                      <m:r>
                        <a:rPr lang="en-US" sz="2800" b="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0" name="TextBox 9">
                <a:extLst>
                  <a:ext uri="{FF2B5EF4-FFF2-40B4-BE49-F238E27FC236}">
                    <a16:creationId xmlns:a16="http://schemas.microsoft.com/office/drawing/2014/main" id="{09E2298B-1075-E19F-0FC8-0885B95849A2}"/>
                  </a:ext>
                </a:extLst>
              </p:cNvPr>
              <p:cNvSpPr txBox="1">
                <a:spLocks noRot="1" noChangeAspect="1" noMove="1" noResize="1" noEditPoints="1" noAdjustHandles="1" noChangeArrowheads="1" noChangeShapeType="1" noTextEdit="1"/>
              </p:cNvSpPr>
              <p:nvPr/>
            </p:nvSpPr>
            <p:spPr>
              <a:xfrm>
                <a:off x="2900856" y="4001294"/>
                <a:ext cx="6096000" cy="954107"/>
              </a:xfrm>
              <a:prstGeom prst="rect">
                <a:avLst/>
              </a:prstGeom>
              <a:blipFill>
                <a:blip r:embed="rId5"/>
                <a:stretch>
                  <a:fillRect t="-5195" b="-1168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BFF0877-7859-ED5A-2483-6269C9CEE904}"/>
              </a:ext>
            </a:extLst>
          </p:cNvPr>
          <p:cNvSpPr txBox="1"/>
          <p:nvPr/>
        </p:nvSpPr>
        <p:spPr>
          <a:xfrm>
            <a:off x="3267808" y="6176963"/>
            <a:ext cx="6065378" cy="369332"/>
          </a:xfrm>
          <a:prstGeom prst="rect">
            <a:avLst/>
          </a:prstGeom>
          <a:noFill/>
        </p:spPr>
        <p:txBody>
          <a:bodyPr wrap="none" rtlCol="0">
            <a:spAutoFit/>
          </a:bodyPr>
          <a:lstStyle/>
          <a:p>
            <a:r>
              <a:rPr lang="en-US" dirty="0"/>
              <a:t>M. Li, D. Miller, M. Newman, et al. Phys Rev X </a:t>
            </a:r>
            <a:r>
              <a:rPr lang="en-US" b="1" dirty="0"/>
              <a:t>9, </a:t>
            </a:r>
            <a:r>
              <a:rPr lang="en-US" dirty="0"/>
              <a:t>021041 (2019)</a:t>
            </a:r>
          </a:p>
        </p:txBody>
      </p:sp>
    </p:spTree>
    <p:extLst>
      <p:ext uri="{BB962C8B-B14F-4D97-AF65-F5344CB8AC3E}">
        <p14:creationId xmlns:p14="http://schemas.microsoft.com/office/powerpoint/2010/main" val="25013505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4EC59B-4F35-DB7F-1FBD-1EB69F57C1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5E463D-FF54-55A9-CD38-850C8D353725}"/>
              </a:ext>
            </a:extLst>
          </p:cNvPr>
          <p:cNvSpPr>
            <a:spLocks noGrp="1"/>
          </p:cNvSpPr>
          <p:nvPr>
            <p:ph type="title"/>
          </p:nvPr>
        </p:nvSpPr>
        <p:spPr/>
        <p:txBody>
          <a:bodyPr/>
          <a:lstStyle/>
          <a:p>
            <a:r>
              <a:rPr lang="en-US" dirty="0"/>
              <a:t>Adding </a:t>
            </a:r>
            <a:r>
              <a:rPr lang="en-US" dirty="0" err="1"/>
              <a:t>clifford</a:t>
            </a:r>
            <a:r>
              <a:rPr lang="en-US" dirty="0"/>
              <a:t> deformations – the XZZX surface code</a:t>
            </a:r>
          </a:p>
        </p:txBody>
      </p:sp>
      <p:pic>
        <p:nvPicPr>
          <p:cNvPr id="7" name="Content Placeholder 6" descr="A screenshot of a game&#10;&#10;AI-generated content may be incorrect.">
            <a:extLst>
              <a:ext uri="{FF2B5EF4-FFF2-40B4-BE49-F238E27FC236}">
                <a16:creationId xmlns:a16="http://schemas.microsoft.com/office/drawing/2014/main" id="{A87CF431-0DCD-44BB-DEC5-098F0D8C7BB9}"/>
              </a:ext>
            </a:extLst>
          </p:cNvPr>
          <p:cNvPicPr>
            <a:picLocks noGrp="1" noChangeAspect="1"/>
          </p:cNvPicPr>
          <p:nvPr>
            <p:ph idx="1"/>
          </p:nvPr>
        </p:nvPicPr>
        <p:blipFill>
          <a:blip r:embed="rId3"/>
          <a:srcRect l="4552" t="2260" r="3941" b="6373"/>
          <a:stretch/>
        </p:blipFill>
        <p:spPr>
          <a:xfrm>
            <a:off x="1232452" y="1832717"/>
            <a:ext cx="4333461" cy="4333463"/>
          </a:xfrm>
        </p:spPr>
      </p:pic>
      <p:sp>
        <p:nvSpPr>
          <p:cNvPr id="5" name="TextBox 4">
            <a:extLst>
              <a:ext uri="{FF2B5EF4-FFF2-40B4-BE49-F238E27FC236}">
                <a16:creationId xmlns:a16="http://schemas.microsoft.com/office/drawing/2014/main" id="{8FB04013-F47E-8D96-55F8-090CA0C4F25D}"/>
              </a:ext>
            </a:extLst>
          </p:cNvPr>
          <p:cNvSpPr txBox="1"/>
          <p:nvPr/>
        </p:nvSpPr>
        <p:spPr>
          <a:xfrm>
            <a:off x="9551504" y="6308209"/>
            <a:ext cx="1802296" cy="369332"/>
          </a:xfrm>
          <a:prstGeom prst="rect">
            <a:avLst/>
          </a:prstGeom>
          <a:noFill/>
        </p:spPr>
        <p:txBody>
          <a:bodyPr wrap="square">
            <a:spAutoFit/>
          </a:bodyPr>
          <a:lstStyle/>
          <a:p>
            <a:r>
              <a:rPr lang="en-US" dirty="0"/>
              <a:t>arxiv:2412.03808</a:t>
            </a:r>
          </a:p>
        </p:txBody>
      </p:sp>
      <p:pic>
        <p:nvPicPr>
          <p:cNvPr id="4" name="Picture 3" descr="A colorful squares and black dots&#10;&#10;AI-generated content may be incorrect.">
            <a:extLst>
              <a:ext uri="{FF2B5EF4-FFF2-40B4-BE49-F238E27FC236}">
                <a16:creationId xmlns:a16="http://schemas.microsoft.com/office/drawing/2014/main" id="{75791DBB-7CFE-D043-C9E3-F2DBA8A6B3A2}"/>
              </a:ext>
            </a:extLst>
          </p:cNvPr>
          <p:cNvPicPr>
            <a:picLocks noChangeAspect="1"/>
          </p:cNvPicPr>
          <p:nvPr/>
        </p:nvPicPr>
        <p:blipFill>
          <a:blip r:embed="rId4"/>
          <a:stretch>
            <a:fillRect/>
          </a:stretch>
        </p:blipFill>
        <p:spPr>
          <a:xfrm>
            <a:off x="6626089" y="1767291"/>
            <a:ext cx="4571509" cy="4464315"/>
          </a:xfrm>
          <a:prstGeom prst="rect">
            <a:avLst/>
          </a:prstGeom>
        </p:spPr>
      </p:pic>
    </p:spTree>
    <p:extLst>
      <p:ext uri="{BB962C8B-B14F-4D97-AF65-F5344CB8AC3E}">
        <p14:creationId xmlns:p14="http://schemas.microsoft.com/office/powerpoint/2010/main" val="18564258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C7FD8-6355-DCFD-5C75-1F1DE45AE989}"/>
              </a:ext>
            </a:extLst>
          </p:cNvPr>
          <p:cNvSpPr>
            <a:spLocks noGrp="1"/>
          </p:cNvSpPr>
          <p:nvPr>
            <p:ph type="title"/>
          </p:nvPr>
        </p:nvSpPr>
        <p:spPr/>
        <p:txBody>
          <a:bodyPr/>
          <a:lstStyle/>
          <a:p>
            <a:r>
              <a:rPr lang="en-US" dirty="0"/>
              <a:t>Codes that Perform Well at High Bias</a:t>
            </a:r>
          </a:p>
        </p:txBody>
      </p:sp>
      <p:sp>
        <p:nvSpPr>
          <p:cNvPr id="3" name="Content Placeholder 2">
            <a:extLst>
              <a:ext uri="{FF2B5EF4-FFF2-40B4-BE49-F238E27FC236}">
                <a16:creationId xmlns:a16="http://schemas.microsoft.com/office/drawing/2014/main" id="{1C0E560B-1C87-A81D-6B86-8FFC63B02CC0}"/>
              </a:ext>
            </a:extLst>
          </p:cNvPr>
          <p:cNvSpPr>
            <a:spLocks noGrp="1"/>
          </p:cNvSpPr>
          <p:nvPr>
            <p:ph idx="1"/>
          </p:nvPr>
        </p:nvSpPr>
        <p:spPr/>
        <p:txBody>
          <a:bodyPr>
            <a:normAutofit fontScale="92500" lnSpcReduction="10000"/>
          </a:bodyPr>
          <a:lstStyle/>
          <a:p>
            <a:pPr marL="514350" indent="-514350">
              <a:buFont typeface="+mj-lt"/>
              <a:buAutoNum type="arabicPeriod"/>
            </a:pPr>
            <a:r>
              <a:rPr lang="en-US" sz="3600" dirty="0"/>
              <a:t>XZZX surface code </a:t>
            </a:r>
            <a:r>
              <a:rPr lang="en-US" sz="2400" b="0" i="0" u="none" strike="noStrike" dirty="0">
                <a:effectLst/>
              </a:rPr>
              <a:t> </a:t>
            </a:r>
            <a:endParaRPr lang="en-US" sz="3600" dirty="0"/>
          </a:p>
          <a:p>
            <a:pPr marL="514350" indent="-514350">
              <a:buFont typeface="+mj-lt"/>
              <a:buAutoNum type="arabicPeriod"/>
            </a:pPr>
            <a:r>
              <a:rPr lang="en-US" sz="3600" dirty="0"/>
              <a:t>Elongated Compass codes</a:t>
            </a:r>
          </a:p>
          <a:p>
            <a:pPr marL="514350" indent="-514350">
              <a:buFont typeface="+mj-lt"/>
              <a:buAutoNum type="arabicPeriod"/>
            </a:pPr>
            <a:r>
              <a:rPr lang="en-US" sz="3600" dirty="0"/>
              <a:t>Customized </a:t>
            </a:r>
            <a:r>
              <a:rPr lang="en-US" sz="3600" dirty="0" err="1"/>
              <a:t>qLDPC</a:t>
            </a:r>
            <a:r>
              <a:rPr lang="en-US" sz="3600" dirty="0"/>
              <a:t> codes</a:t>
            </a:r>
          </a:p>
          <a:p>
            <a:pPr marL="514350" indent="-514350">
              <a:buFont typeface="+mj-lt"/>
              <a:buAutoNum type="arabicPeriod"/>
            </a:pPr>
            <a:r>
              <a:rPr lang="en-US" sz="3600" dirty="0"/>
              <a:t>More … </a:t>
            </a:r>
          </a:p>
          <a:p>
            <a:pPr marL="514350" indent="-514350">
              <a:buFont typeface="+mj-lt"/>
              <a:buAutoNum type="arabicPeriod"/>
            </a:pPr>
            <a:endParaRPr lang="en-US" sz="3600" dirty="0"/>
          </a:p>
          <a:p>
            <a:pPr marL="514350" indent="-514350">
              <a:buFont typeface="+mj-lt"/>
              <a:buAutoNum type="arabicPeriod"/>
            </a:pPr>
            <a:endParaRPr lang="en-US" sz="3600" dirty="0"/>
          </a:p>
          <a:p>
            <a:pPr marL="0" indent="0">
              <a:buNone/>
            </a:pPr>
            <a:r>
              <a:rPr lang="en-US" sz="1800" b="0" i="0" u="none" strike="noStrike" baseline="30000" dirty="0">
                <a:effectLst/>
              </a:rPr>
              <a:t>1</a:t>
            </a:r>
            <a:r>
              <a:rPr lang="en-US" sz="1800" b="0" i="0" u="none" strike="noStrike" dirty="0">
                <a:effectLst/>
              </a:rPr>
              <a:t>Bonilla </a:t>
            </a:r>
            <a:r>
              <a:rPr lang="en-US" sz="1800" b="0" i="0" u="none" strike="noStrike" dirty="0" err="1">
                <a:effectLst/>
              </a:rPr>
              <a:t>Ataides</a:t>
            </a:r>
            <a:r>
              <a:rPr lang="en-US" sz="1800" b="0" i="0" u="none" strike="noStrike" dirty="0">
                <a:effectLst/>
              </a:rPr>
              <a:t>, J.P., Tuckett, D.K., Bartlett, S.D. </a:t>
            </a:r>
            <a:r>
              <a:rPr lang="en-US" sz="1800" b="0" u="none" strike="noStrike" dirty="0">
                <a:effectLst/>
              </a:rPr>
              <a:t>et al. Nat Commun</a:t>
            </a:r>
            <a:r>
              <a:rPr lang="en-US" sz="1800" b="0" i="0" u="none" strike="noStrike" dirty="0">
                <a:effectLst/>
              </a:rPr>
              <a:t> </a:t>
            </a:r>
            <a:r>
              <a:rPr lang="en-US" sz="1800" b="1" i="0" u="none" strike="noStrike" dirty="0">
                <a:effectLst/>
              </a:rPr>
              <a:t>12</a:t>
            </a:r>
            <a:r>
              <a:rPr lang="en-US" sz="1800" b="0" i="0" u="none" strike="noStrike" dirty="0">
                <a:effectLst/>
              </a:rPr>
              <a:t>, 2172 (2021)</a:t>
            </a:r>
          </a:p>
          <a:p>
            <a:pPr marL="0" indent="0">
              <a:buNone/>
            </a:pPr>
            <a:r>
              <a:rPr lang="en-US" sz="1800" baseline="30000" dirty="0"/>
              <a:t>2 </a:t>
            </a:r>
            <a:r>
              <a:rPr lang="en-US" sz="1800" dirty="0"/>
              <a:t>J. Campos, K.R. Brown, </a:t>
            </a:r>
            <a:r>
              <a:rPr lang="en-US" sz="1800" dirty="0">
                <a:effectLst/>
              </a:rPr>
              <a:t>arXiv:2412.03808 (2024)</a:t>
            </a:r>
          </a:p>
          <a:p>
            <a:pPr marL="0" indent="0">
              <a:buNone/>
            </a:pPr>
            <a:r>
              <a:rPr lang="en-US" sz="1800" baseline="30000" dirty="0"/>
              <a:t>3 </a:t>
            </a:r>
            <a:r>
              <a:rPr lang="en-US" sz="1800" dirty="0"/>
              <a:t>J. Roffe, L.Z. Kohen, </a:t>
            </a:r>
            <a:r>
              <a:rPr lang="en-US" sz="1800" dirty="0" err="1"/>
              <a:t>A.O.Quintavalle</a:t>
            </a:r>
            <a:r>
              <a:rPr lang="en-US" sz="1800" dirty="0"/>
              <a:t>, et. al. Quantum </a:t>
            </a:r>
            <a:r>
              <a:rPr lang="en-US" sz="1800" b="1" dirty="0"/>
              <a:t>7</a:t>
            </a:r>
            <a:r>
              <a:rPr lang="en-US" sz="1800" dirty="0"/>
              <a:t>, 1005 (2023)</a:t>
            </a:r>
            <a:endParaRPr lang="en-US" sz="1800" baseline="30000" dirty="0">
              <a:effectLst/>
            </a:endParaRPr>
          </a:p>
          <a:p>
            <a:pPr marL="0" indent="0">
              <a:buNone/>
            </a:pPr>
            <a:endParaRPr lang="en-US" sz="1800" baseline="30000" dirty="0"/>
          </a:p>
        </p:txBody>
      </p:sp>
    </p:spTree>
    <p:extLst>
      <p:ext uri="{BB962C8B-B14F-4D97-AF65-F5344CB8AC3E}">
        <p14:creationId xmlns:p14="http://schemas.microsoft.com/office/powerpoint/2010/main" val="1961080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41461-A622-3454-0805-76B86AE94F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91C8BC-40AD-B208-0EE9-56560F3BDAEB}"/>
              </a:ext>
            </a:extLst>
          </p:cNvPr>
          <p:cNvSpPr>
            <a:spLocks noGrp="1"/>
          </p:cNvSpPr>
          <p:nvPr>
            <p:ph type="title"/>
          </p:nvPr>
        </p:nvSpPr>
        <p:spPr/>
        <p:txBody>
          <a:bodyPr/>
          <a:lstStyle/>
          <a:p>
            <a:r>
              <a:rPr lang="en-US" dirty="0"/>
              <a:t>Codes that Perform Well at High Bias</a:t>
            </a:r>
          </a:p>
        </p:txBody>
      </p:sp>
      <p:sp>
        <p:nvSpPr>
          <p:cNvPr id="3" name="Content Placeholder 2">
            <a:extLst>
              <a:ext uri="{FF2B5EF4-FFF2-40B4-BE49-F238E27FC236}">
                <a16:creationId xmlns:a16="http://schemas.microsoft.com/office/drawing/2014/main" id="{E8FEA1A5-6F62-2580-1B01-FDDBC5967C2F}"/>
              </a:ext>
            </a:extLst>
          </p:cNvPr>
          <p:cNvSpPr>
            <a:spLocks noGrp="1"/>
          </p:cNvSpPr>
          <p:nvPr>
            <p:ph idx="1"/>
          </p:nvPr>
        </p:nvSpPr>
        <p:spPr/>
        <p:txBody>
          <a:bodyPr>
            <a:normAutofit fontScale="92500" lnSpcReduction="10000"/>
          </a:bodyPr>
          <a:lstStyle/>
          <a:p>
            <a:pPr marL="514350" indent="-514350">
              <a:buFont typeface="+mj-lt"/>
              <a:buAutoNum type="arabicPeriod"/>
            </a:pPr>
            <a:r>
              <a:rPr lang="en-US" sz="3600" dirty="0"/>
              <a:t>XZZX surface code </a:t>
            </a:r>
            <a:r>
              <a:rPr lang="en-US" sz="2400" b="0" i="0" u="none" strike="noStrike" dirty="0">
                <a:effectLst/>
              </a:rPr>
              <a:t> </a:t>
            </a:r>
            <a:endParaRPr lang="en-US" sz="3600" dirty="0"/>
          </a:p>
          <a:p>
            <a:pPr marL="514350" indent="-514350">
              <a:buFont typeface="+mj-lt"/>
              <a:buAutoNum type="arabicPeriod"/>
            </a:pPr>
            <a:r>
              <a:rPr lang="en-US" sz="3600" dirty="0">
                <a:highlight>
                  <a:srgbClr val="D18383"/>
                </a:highlight>
              </a:rPr>
              <a:t>Elongated Compass codes</a:t>
            </a:r>
          </a:p>
          <a:p>
            <a:pPr marL="514350" indent="-514350">
              <a:buFont typeface="+mj-lt"/>
              <a:buAutoNum type="arabicPeriod"/>
            </a:pPr>
            <a:r>
              <a:rPr lang="en-US" sz="3600" dirty="0"/>
              <a:t>Customized </a:t>
            </a:r>
            <a:r>
              <a:rPr lang="en-US" sz="3600" dirty="0" err="1"/>
              <a:t>qLDPC</a:t>
            </a:r>
            <a:r>
              <a:rPr lang="en-US" sz="3600" dirty="0"/>
              <a:t> codes</a:t>
            </a:r>
          </a:p>
          <a:p>
            <a:pPr marL="514350" indent="-514350">
              <a:buFont typeface="+mj-lt"/>
              <a:buAutoNum type="arabicPeriod"/>
            </a:pPr>
            <a:r>
              <a:rPr lang="en-US" sz="3600" dirty="0"/>
              <a:t>More … </a:t>
            </a:r>
          </a:p>
          <a:p>
            <a:pPr marL="514350" indent="-514350">
              <a:buFont typeface="+mj-lt"/>
              <a:buAutoNum type="arabicPeriod"/>
            </a:pPr>
            <a:endParaRPr lang="en-US" sz="3600" dirty="0"/>
          </a:p>
          <a:p>
            <a:pPr marL="514350" indent="-514350">
              <a:buFont typeface="+mj-lt"/>
              <a:buAutoNum type="arabicPeriod"/>
            </a:pPr>
            <a:endParaRPr lang="en-US" sz="3600" dirty="0"/>
          </a:p>
          <a:p>
            <a:pPr marL="0" indent="0">
              <a:buNone/>
            </a:pPr>
            <a:r>
              <a:rPr lang="en-US" sz="1800" b="0" i="0" u="none" strike="noStrike" baseline="30000" dirty="0">
                <a:effectLst/>
              </a:rPr>
              <a:t>1</a:t>
            </a:r>
            <a:r>
              <a:rPr lang="en-US" sz="1800" b="0" i="0" u="none" strike="noStrike" dirty="0">
                <a:effectLst/>
              </a:rPr>
              <a:t>Bonilla </a:t>
            </a:r>
            <a:r>
              <a:rPr lang="en-US" sz="1800" b="0" i="0" u="none" strike="noStrike" dirty="0" err="1">
                <a:effectLst/>
              </a:rPr>
              <a:t>Ataides</a:t>
            </a:r>
            <a:r>
              <a:rPr lang="en-US" sz="1800" b="0" i="0" u="none" strike="noStrike" dirty="0">
                <a:effectLst/>
              </a:rPr>
              <a:t>, J.P., Tuckett, D.K., Bartlett, S.D. </a:t>
            </a:r>
            <a:r>
              <a:rPr lang="en-US" sz="1800" b="0" u="none" strike="noStrike" dirty="0">
                <a:effectLst/>
              </a:rPr>
              <a:t>et al. Nat Commun</a:t>
            </a:r>
            <a:r>
              <a:rPr lang="en-US" sz="1800" b="0" i="0" u="none" strike="noStrike" dirty="0">
                <a:effectLst/>
              </a:rPr>
              <a:t> </a:t>
            </a:r>
            <a:r>
              <a:rPr lang="en-US" sz="1800" b="1" i="0" u="none" strike="noStrike" dirty="0">
                <a:effectLst/>
              </a:rPr>
              <a:t>12</a:t>
            </a:r>
            <a:r>
              <a:rPr lang="en-US" sz="1800" b="0" i="0" u="none" strike="noStrike" dirty="0">
                <a:effectLst/>
              </a:rPr>
              <a:t>, 2172 (2021)</a:t>
            </a:r>
          </a:p>
          <a:p>
            <a:pPr marL="0" indent="0">
              <a:buNone/>
            </a:pPr>
            <a:r>
              <a:rPr lang="en-US" sz="1800" baseline="30000" dirty="0"/>
              <a:t>2 </a:t>
            </a:r>
            <a:r>
              <a:rPr lang="en-US" sz="1800" dirty="0"/>
              <a:t>J. Campos, K.R. Brown, </a:t>
            </a:r>
            <a:r>
              <a:rPr lang="en-US" sz="1800" dirty="0">
                <a:effectLst/>
              </a:rPr>
              <a:t>arXiv:2412.03808 (2024)</a:t>
            </a:r>
          </a:p>
          <a:p>
            <a:pPr marL="0" indent="0">
              <a:buNone/>
            </a:pPr>
            <a:r>
              <a:rPr lang="en-US" sz="1800" baseline="30000" dirty="0"/>
              <a:t>3 </a:t>
            </a:r>
            <a:r>
              <a:rPr lang="en-US" sz="1800" dirty="0"/>
              <a:t>J. Roffe, L.Z. Kohen, </a:t>
            </a:r>
            <a:r>
              <a:rPr lang="en-US" sz="1800" dirty="0" err="1"/>
              <a:t>A.O.Quintavalle</a:t>
            </a:r>
            <a:r>
              <a:rPr lang="en-US" sz="1800" dirty="0"/>
              <a:t>, et. al. Quantum </a:t>
            </a:r>
            <a:r>
              <a:rPr lang="en-US" sz="1800" b="1" dirty="0"/>
              <a:t>7</a:t>
            </a:r>
            <a:r>
              <a:rPr lang="en-US" sz="1800" dirty="0"/>
              <a:t>, 1005 (2023)</a:t>
            </a:r>
            <a:endParaRPr lang="en-US" sz="1800" baseline="30000" dirty="0">
              <a:effectLst/>
            </a:endParaRPr>
          </a:p>
          <a:p>
            <a:pPr marL="0" indent="0">
              <a:buNone/>
            </a:pPr>
            <a:endParaRPr lang="en-US" sz="1800" baseline="30000" dirty="0"/>
          </a:p>
        </p:txBody>
      </p:sp>
    </p:spTree>
    <p:extLst>
      <p:ext uri="{BB962C8B-B14F-4D97-AF65-F5344CB8AC3E}">
        <p14:creationId xmlns:p14="http://schemas.microsoft.com/office/powerpoint/2010/main" val="2151320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50B88-C1DC-351F-51D6-288E817750D0}"/>
              </a:ext>
            </a:extLst>
          </p:cNvPr>
          <p:cNvSpPr>
            <a:spLocks noGrp="1"/>
          </p:cNvSpPr>
          <p:nvPr>
            <p:ph type="title"/>
          </p:nvPr>
        </p:nvSpPr>
        <p:spPr/>
        <p:txBody>
          <a:bodyPr/>
          <a:lstStyle/>
          <a:p>
            <a:r>
              <a:rPr lang="en-US" dirty="0"/>
              <a:t>(1) Elongated Compass Codes</a:t>
            </a:r>
          </a:p>
        </p:txBody>
      </p:sp>
      <p:pic>
        <p:nvPicPr>
          <p:cNvPr id="8" name="Graphic 7">
            <a:extLst>
              <a:ext uri="{FF2B5EF4-FFF2-40B4-BE49-F238E27FC236}">
                <a16:creationId xmlns:a16="http://schemas.microsoft.com/office/drawing/2014/main" id="{C10424E4-B39D-C178-1E7A-A0928B7B3E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2419" y="1690688"/>
            <a:ext cx="4351338" cy="4351338"/>
          </a:xfrm>
          <a:prstGeom prst="rect">
            <a:avLst/>
          </a:prstGeom>
        </p:spPr>
      </p:pic>
      <mc:AlternateContent xmlns:mc="http://schemas.openxmlformats.org/markup-compatibility/2006" xmlns:a14="http://schemas.microsoft.com/office/drawing/2010/main">
        <mc:Choice Requires="a14">
          <p:sp>
            <p:nvSpPr>
              <p:cNvPr id="13" name="Content Placeholder 9">
                <a:extLst>
                  <a:ext uri="{FF2B5EF4-FFF2-40B4-BE49-F238E27FC236}">
                    <a16:creationId xmlns:a16="http://schemas.microsoft.com/office/drawing/2014/main" id="{6377DFD1-C65D-5193-61C2-DA63B5D9120C}"/>
                  </a:ext>
                </a:extLst>
              </p:cNvPr>
              <p:cNvSpPr txBox="1">
                <a:spLocks/>
              </p:cNvSpPr>
              <p:nvPr/>
            </p:nvSpPr>
            <p:spPr>
              <a:xfrm>
                <a:off x="1211574" y="5552660"/>
                <a:ext cx="4542183" cy="6640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𝑑</m:t>
                      </m:r>
                      <m:r>
                        <a:rPr lang="en-US" sz="2400" b="0" i="1" smtClean="0">
                          <a:latin typeface="Cambria Math" panose="02040503050406030204" pitchFamily="18" charset="0"/>
                          <a:ea typeface="Cambria Math" panose="02040503050406030204" pitchFamily="18" charset="0"/>
                        </a:rPr>
                        <m:t>=7, ℓ=2</m:t>
                      </m:r>
                    </m:oMath>
                  </m:oMathPara>
                </a14:m>
                <a:endParaRPr lang="en-US" sz="2400" dirty="0">
                  <a:ea typeface="Cambria Math" panose="02040503050406030204" pitchFamily="18" charset="0"/>
                </a:endParaRPr>
              </a:p>
              <a:p>
                <a:pPr marL="0" indent="0" algn="ctr">
                  <a:buFont typeface="Arial" panose="020B0604020202020204" pitchFamily="34" charset="0"/>
                  <a:buNone/>
                </a:pPr>
                <a:r>
                  <a:rPr lang="en-US" sz="2400" dirty="0"/>
                  <a:t>(Rotated Surface Code)</a:t>
                </a:r>
              </a:p>
            </p:txBody>
          </p:sp>
        </mc:Choice>
        <mc:Fallback xmlns="">
          <p:sp>
            <p:nvSpPr>
              <p:cNvPr id="13" name="Content Placeholder 9">
                <a:extLst>
                  <a:ext uri="{FF2B5EF4-FFF2-40B4-BE49-F238E27FC236}">
                    <a16:creationId xmlns:a16="http://schemas.microsoft.com/office/drawing/2014/main" id="{6377DFD1-C65D-5193-61C2-DA63B5D9120C}"/>
                  </a:ext>
                </a:extLst>
              </p:cNvPr>
              <p:cNvSpPr txBox="1">
                <a:spLocks noRot="1" noChangeAspect="1" noMove="1" noResize="1" noEditPoints="1" noAdjustHandles="1" noChangeArrowheads="1" noChangeShapeType="1" noTextEdit="1"/>
              </p:cNvSpPr>
              <p:nvPr/>
            </p:nvSpPr>
            <p:spPr>
              <a:xfrm>
                <a:off x="1211574" y="5552660"/>
                <a:ext cx="4542183" cy="664059"/>
              </a:xfrm>
              <a:prstGeom prst="rect">
                <a:avLst/>
              </a:prstGeom>
              <a:blipFill>
                <a:blip r:embed="rId5"/>
                <a:stretch>
                  <a:fillRect b="-52830"/>
                </a:stretch>
              </a:blipFill>
            </p:spPr>
            <p:txBody>
              <a:bodyPr/>
              <a:lstStyle/>
              <a:p>
                <a:r>
                  <a:rPr lang="en-US">
                    <a:noFill/>
                  </a:rPr>
                  <a:t> </a:t>
                </a:r>
              </a:p>
            </p:txBody>
          </p:sp>
        </mc:Fallback>
      </mc:AlternateContent>
    </p:spTree>
    <p:extLst>
      <p:ext uri="{BB962C8B-B14F-4D97-AF65-F5344CB8AC3E}">
        <p14:creationId xmlns:p14="http://schemas.microsoft.com/office/powerpoint/2010/main" val="1812979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B5C4A-9C49-7A47-2EBE-6C64BD8C09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3AF324-09FE-575F-9944-D4191C95B59A}"/>
              </a:ext>
            </a:extLst>
          </p:cNvPr>
          <p:cNvSpPr>
            <a:spLocks noGrp="1"/>
          </p:cNvSpPr>
          <p:nvPr>
            <p:ph type="title"/>
          </p:nvPr>
        </p:nvSpPr>
        <p:spPr/>
        <p:txBody>
          <a:bodyPr/>
          <a:lstStyle/>
          <a:p>
            <a:r>
              <a:rPr lang="en-US" dirty="0"/>
              <a:t>(1) Elongated Compass Codes</a:t>
            </a:r>
          </a:p>
        </p:txBody>
      </p:sp>
      <p:pic>
        <p:nvPicPr>
          <p:cNvPr id="8" name="Graphic 7">
            <a:extLst>
              <a:ext uri="{FF2B5EF4-FFF2-40B4-BE49-F238E27FC236}">
                <a16:creationId xmlns:a16="http://schemas.microsoft.com/office/drawing/2014/main" id="{EFE956AF-46EB-4449-6ABD-9C6DFA040F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2419" y="1690688"/>
            <a:ext cx="4351338" cy="4351338"/>
          </a:xfrm>
          <a:prstGeom prst="rect">
            <a:avLst/>
          </a:prstGeom>
        </p:spPr>
      </p:pic>
      <p:sp>
        <p:nvSpPr>
          <p:cNvPr id="3" name="TextBox 2">
            <a:extLst>
              <a:ext uri="{FF2B5EF4-FFF2-40B4-BE49-F238E27FC236}">
                <a16:creationId xmlns:a16="http://schemas.microsoft.com/office/drawing/2014/main" id="{0EDFA334-FF85-B0C5-EB23-A90288B016F6}"/>
              </a:ext>
            </a:extLst>
          </p:cNvPr>
          <p:cNvSpPr txBox="1"/>
          <p:nvPr/>
        </p:nvSpPr>
        <p:spPr>
          <a:xfrm>
            <a:off x="749248" y="2107096"/>
            <a:ext cx="371061" cy="584775"/>
          </a:xfrm>
          <a:prstGeom prst="rect">
            <a:avLst/>
          </a:prstGeom>
          <a:noFill/>
        </p:spPr>
        <p:txBody>
          <a:bodyPr wrap="square" rtlCol="0">
            <a:spAutoFit/>
          </a:bodyPr>
          <a:lstStyle/>
          <a:p>
            <a:pPr algn="ctr"/>
            <a:r>
              <a:rPr lang="en-US" sz="3200" b="1" dirty="0">
                <a:solidFill>
                  <a:srgbClr val="95B5F2"/>
                </a:solidFill>
              </a:rPr>
              <a:t>X</a:t>
            </a:r>
            <a:endParaRPr lang="en-US" b="1" dirty="0">
              <a:solidFill>
                <a:srgbClr val="95B5F2"/>
              </a:solidFill>
            </a:endParaRPr>
          </a:p>
        </p:txBody>
      </p:sp>
      <p:sp>
        <p:nvSpPr>
          <p:cNvPr id="4" name="TextBox 3">
            <a:extLst>
              <a:ext uri="{FF2B5EF4-FFF2-40B4-BE49-F238E27FC236}">
                <a16:creationId xmlns:a16="http://schemas.microsoft.com/office/drawing/2014/main" id="{5CA35783-3CFF-FA9C-773A-83F7D4B06DB7}"/>
              </a:ext>
            </a:extLst>
          </p:cNvPr>
          <p:cNvSpPr txBox="1"/>
          <p:nvPr/>
        </p:nvSpPr>
        <p:spPr>
          <a:xfrm>
            <a:off x="829762" y="2970824"/>
            <a:ext cx="201095" cy="584775"/>
          </a:xfrm>
          <a:prstGeom prst="rect">
            <a:avLst/>
          </a:prstGeom>
          <a:noFill/>
        </p:spPr>
        <p:txBody>
          <a:bodyPr wrap="square" rtlCol="0">
            <a:spAutoFit/>
          </a:bodyPr>
          <a:lstStyle/>
          <a:p>
            <a:pPr algn="ctr"/>
            <a:r>
              <a:rPr lang="en-US" sz="3200" b="1" dirty="0">
                <a:solidFill>
                  <a:srgbClr val="D18383"/>
                </a:solidFill>
              </a:rPr>
              <a:t>Z</a:t>
            </a:r>
          </a:p>
        </p:txBody>
      </p:sp>
      <mc:AlternateContent xmlns:mc="http://schemas.openxmlformats.org/markup-compatibility/2006" xmlns:a14="http://schemas.microsoft.com/office/drawing/2010/main">
        <mc:Choice Requires="a14">
          <p:sp>
            <p:nvSpPr>
              <p:cNvPr id="7" name="Content Placeholder 9">
                <a:extLst>
                  <a:ext uri="{FF2B5EF4-FFF2-40B4-BE49-F238E27FC236}">
                    <a16:creationId xmlns:a16="http://schemas.microsoft.com/office/drawing/2014/main" id="{78B52FE9-906B-E208-D465-61E299FE86C0}"/>
                  </a:ext>
                </a:extLst>
              </p:cNvPr>
              <p:cNvSpPr txBox="1">
                <a:spLocks/>
              </p:cNvSpPr>
              <p:nvPr/>
            </p:nvSpPr>
            <p:spPr>
              <a:xfrm>
                <a:off x="1211574" y="5552660"/>
                <a:ext cx="4542183" cy="6640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𝑑</m:t>
                      </m:r>
                      <m:r>
                        <a:rPr lang="en-US" sz="2400" b="0" i="1" smtClean="0">
                          <a:latin typeface="Cambria Math" panose="02040503050406030204" pitchFamily="18" charset="0"/>
                          <a:ea typeface="Cambria Math" panose="02040503050406030204" pitchFamily="18" charset="0"/>
                        </a:rPr>
                        <m:t>=7, ℓ=2</m:t>
                      </m:r>
                    </m:oMath>
                  </m:oMathPara>
                </a14:m>
                <a:endParaRPr lang="en-US" sz="2400" dirty="0">
                  <a:ea typeface="Cambria Math" panose="02040503050406030204" pitchFamily="18" charset="0"/>
                </a:endParaRPr>
              </a:p>
              <a:p>
                <a:pPr marL="0" indent="0" algn="ctr">
                  <a:buFont typeface="Arial" panose="020B0604020202020204" pitchFamily="34" charset="0"/>
                  <a:buNone/>
                </a:pPr>
                <a:r>
                  <a:rPr lang="en-US" sz="2400" dirty="0"/>
                  <a:t>(Rotated Surface Code)</a:t>
                </a:r>
              </a:p>
            </p:txBody>
          </p:sp>
        </mc:Choice>
        <mc:Fallback xmlns="">
          <p:sp>
            <p:nvSpPr>
              <p:cNvPr id="7" name="Content Placeholder 9">
                <a:extLst>
                  <a:ext uri="{FF2B5EF4-FFF2-40B4-BE49-F238E27FC236}">
                    <a16:creationId xmlns:a16="http://schemas.microsoft.com/office/drawing/2014/main" id="{78B52FE9-906B-E208-D465-61E299FE86C0}"/>
                  </a:ext>
                </a:extLst>
              </p:cNvPr>
              <p:cNvSpPr txBox="1">
                <a:spLocks noRot="1" noChangeAspect="1" noMove="1" noResize="1" noEditPoints="1" noAdjustHandles="1" noChangeArrowheads="1" noChangeShapeType="1" noTextEdit="1"/>
              </p:cNvSpPr>
              <p:nvPr/>
            </p:nvSpPr>
            <p:spPr>
              <a:xfrm>
                <a:off x="1211574" y="5552660"/>
                <a:ext cx="4542183" cy="664059"/>
              </a:xfrm>
              <a:prstGeom prst="rect">
                <a:avLst/>
              </a:prstGeom>
              <a:blipFill>
                <a:blip r:embed="rId5"/>
                <a:stretch>
                  <a:fillRect b="-52830"/>
                </a:stretch>
              </a:blipFill>
            </p:spPr>
            <p:txBody>
              <a:bodyPr/>
              <a:lstStyle/>
              <a:p>
                <a:r>
                  <a:rPr lang="en-US">
                    <a:noFill/>
                  </a:rPr>
                  <a:t> </a:t>
                </a:r>
              </a:p>
            </p:txBody>
          </p:sp>
        </mc:Fallback>
      </mc:AlternateContent>
    </p:spTree>
    <p:extLst>
      <p:ext uri="{BB962C8B-B14F-4D97-AF65-F5344CB8AC3E}">
        <p14:creationId xmlns:p14="http://schemas.microsoft.com/office/powerpoint/2010/main" val="478877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28CFBB-E98A-0222-9753-CE60A79F21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C74143-4F1E-2C49-8519-C84FB8675183}"/>
              </a:ext>
            </a:extLst>
          </p:cNvPr>
          <p:cNvSpPr>
            <a:spLocks noGrp="1"/>
          </p:cNvSpPr>
          <p:nvPr>
            <p:ph type="title"/>
          </p:nvPr>
        </p:nvSpPr>
        <p:spPr/>
        <p:txBody>
          <a:bodyPr/>
          <a:lstStyle/>
          <a:p>
            <a:r>
              <a:rPr lang="en-US" dirty="0"/>
              <a:t>(1) Elongated Compass Codes</a:t>
            </a:r>
          </a:p>
        </p:txBody>
      </p:sp>
      <p:pic>
        <p:nvPicPr>
          <p:cNvPr id="4" name="Content Placeholder 3">
            <a:extLst>
              <a:ext uri="{FF2B5EF4-FFF2-40B4-BE49-F238E27FC236}">
                <a16:creationId xmlns:a16="http://schemas.microsoft.com/office/drawing/2014/main" id="{9A5EAA70-A7CA-6FFE-B3BD-368ACA95C4E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7173584" y="1690688"/>
            <a:ext cx="4351338" cy="4351338"/>
          </a:xfrm>
          <a:prstGeom prst="rect">
            <a:avLst/>
          </a:prstGeom>
        </p:spPr>
      </p:pic>
      <p:pic>
        <p:nvPicPr>
          <p:cNvPr id="8" name="Graphic 7">
            <a:extLst>
              <a:ext uri="{FF2B5EF4-FFF2-40B4-BE49-F238E27FC236}">
                <a16:creationId xmlns:a16="http://schemas.microsoft.com/office/drawing/2014/main" id="{B6B56C0E-1640-954C-AC29-BE72CE596E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02419" y="1690688"/>
            <a:ext cx="4351338" cy="4351338"/>
          </a:xfrm>
          <a:prstGeom prst="rect">
            <a:avLst/>
          </a:prstGeom>
        </p:spPr>
      </p:pic>
      <mc:AlternateContent xmlns:mc="http://schemas.openxmlformats.org/markup-compatibility/2006" xmlns:a14="http://schemas.microsoft.com/office/drawing/2010/main">
        <mc:Choice Requires="a14">
          <p:sp>
            <p:nvSpPr>
              <p:cNvPr id="3" name="Content Placeholder 9">
                <a:extLst>
                  <a:ext uri="{FF2B5EF4-FFF2-40B4-BE49-F238E27FC236}">
                    <a16:creationId xmlns:a16="http://schemas.microsoft.com/office/drawing/2014/main" id="{977ACD9E-DABE-E3C4-0BB3-60F088F5FEC6}"/>
                  </a:ext>
                </a:extLst>
              </p:cNvPr>
              <p:cNvSpPr txBox="1">
                <a:spLocks/>
              </p:cNvSpPr>
              <p:nvPr/>
            </p:nvSpPr>
            <p:spPr>
              <a:xfrm>
                <a:off x="1211574" y="5552660"/>
                <a:ext cx="4542183" cy="6640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𝑑</m:t>
                      </m:r>
                      <m:r>
                        <a:rPr lang="en-US" sz="2400" b="0" i="1" smtClean="0">
                          <a:latin typeface="Cambria Math" panose="02040503050406030204" pitchFamily="18" charset="0"/>
                          <a:ea typeface="Cambria Math" panose="02040503050406030204" pitchFamily="18" charset="0"/>
                        </a:rPr>
                        <m:t>=7, ℓ=2</m:t>
                      </m:r>
                    </m:oMath>
                  </m:oMathPara>
                </a14:m>
                <a:endParaRPr lang="en-US" sz="2400" dirty="0">
                  <a:ea typeface="Cambria Math" panose="02040503050406030204" pitchFamily="18" charset="0"/>
                </a:endParaRPr>
              </a:p>
              <a:p>
                <a:pPr marL="0" indent="0" algn="ctr">
                  <a:buFont typeface="Arial" panose="020B0604020202020204" pitchFamily="34" charset="0"/>
                  <a:buNone/>
                </a:pPr>
                <a:r>
                  <a:rPr lang="en-US" sz="2400" dirty="0"/>
                  <a:t>(Rotated Surface Code)</a:t>
                </a:r>
              </a:p>
            </p:txBody>
          </p:sp>
        </mc:Choice>
        <mc:Fallback xmlns="">
          <p:sp>
            <p:nvSpPr>
              <p:cNvPr id="3" name="Content Placeholder 9">
                <a:extLst>
                  <a:ext uri="{FF2B5EF4-FFF2-40B4-BE49-F238E27FC236}">
                    <a16:creationId xmlns:a16="http://schemas.microsoft.com/office/drawing/2014/main" id="{977ACD9E-DABE-E3C4-0BB3-60F088F5FEC6}"/>
                  </a:ext>
                </a:extLst>
              </p:cNvPr>
              <p:cNvSpPr txBox="1">
                <a:spLocks noRot="1" noChangeAspect="1" noMove="1" noResize="1" noEditPoints="1" noAdjustHandles="1" noChangeArrowheads="1" noChangeShapeType="1" noTextEdit="1"/>
              </p:cNvSpPr>
              <p:nvPr/>
            </p:nvSpPr>
            <p:spPr>
              <a:xfrm>
                <a:off x="1211574" y="5552660"/>
                <a:ext cx="4542183" cy="664059"/>
              </a:xfrm>
              <a:prstGeom prst="rect">
                <a:avLst/>
              </a:prstGeom>
              <a:blipFill>
                <a:blip r:embed="rId7"/>
                <a:stretch>
                  <a:fillRect b="-528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9">
                <a:extLst>
                  <a:ext uri="{FF2B5EF4-FFF2-40B4-BE49-F238E27FC236}">
                    <a16:creationId xmlns:a16="http://schemas.microsoft.com/office/drawing/2014/main" id="{7B1F3BE9-AAF8-7E75-C79F-86301ADC7DD7}"/>
                  </a:ext>
                </a:extLst>
              </p:cNvPr>
              <p:cNvSpPr txBox="1">
                <a:spLocks/>
              </p:cNvSpPr>
              <p:nvPr/>
            </p:nvSpPr>
            <p:spPr>
              <a:xfrm>
                <a:off x="6811617" y="5552659"/>
                <a:ext cx="4542183" cy="6640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𝑑</m:t>
                      </m:r>
                      <m:r>
                        <a:rPr lang="en-US" sz="2400" b="0" i="1" smtClean="0">
                          <a:latin typeface="Cambria Math" panose="02040503050406030204" pitchFamily="18" charset="0"/>
                          <a:ea typeface="Cambria Math" panose="02040503050406030204" pitchFamily="18" charset="0"/>
                        </a:rPr>
                        <m:t>=7, ℓ=4</m:t>
                      </m:r>
                    </m:oMath>
                  </m:oMathPara>
                </a14:m>
                <a:endParaRPr lang="en-US" sz="2400" dirty="0">
                  <a:ea typeface="Cambria Math" panose="02040503050406030204" pitchFamily="18" charset="0"/>
                </a:endParaRPr>
              </a:p>
              <a:p>
                <a:pPr marL="0" indent="0" algn="ctr">
                  <a:buFont typeface="Arial" panose="020B0604020202020204" pitchFamily="34" charset="0"/>
                  <a:buNone/>
                </a:pPr>
                <a:endParaRPr lang="en-US" sz="2400" dirty="0"/>
              </a:p>
            </p:txBody>
          </p:sp>
        </mc:Choice>
        <mc:Fallback xmlns="">
          <p:sp>
            <p:nvSpPr>
              <p:cNvPr id="5" name="Content Placeholder 9">
                <a:extLst>
                  <a:ext uri="{FF2B5EF4-FFF2-40B4-BE49-F238E27FC236}">
                    <a16:creationId xmlns:a16="http://schemas.microsoft.com/office/drawing/2014/main" id="{7B1F3BE9-AAF8-7E75-C79F-86301ADC7DD7}"/>
                  </a:ext>
                </a:extLst>
              </p:cNvPr>
              <p:cNvSpPr txBox="1">
                <a:spLocks noRot="1" noChangeAspect="1" noMove="1" noResize="1" noEditPoints="1" noAdjustHandles="1" noChangeArrowheads="1" noChangeShapeType="1" noTextEdit="1"/>
              </p:cNvSpPr>
              <p:nvPr/>
            </p:nvSpPr>
            <p:spPr>
              <a:xfrm>
                <a:off x="6811617" y="5552659"/>
                <a:ext cx="4542183" cy="664059"/>
              </a:xfrm>
              <a:prstGeom prst="rect">
                <a:avLst/>
              </a:prstGeom>
              <a:blipFill>
                <a:blip r:embed="rId8"/>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5B2115A-5160-702D-6D21-DEA00FC43BFB}"/>
              </a:ext>
            </a:extLst>
          </p:cNvPr>
          <p:cNvSpPr txBox="1"/>
          <p:nvPr/>
        </p:nvSpPr>
        <p:spPr>
          <a:xfrm>
            <a:off x="749248" y="2107096"/>
            <a:ext cx="371061" cy="584775"/>
          </a:xfrm>
          <a:prstGeom prst="rect">
            <a:avLst/>
          </a:prstGeom>
          <a:noFill/>
        </p:spPr>
        <p:txBody>
          <a:bodyPr wrap="square" rtlCol="0">
            <a:spAutoFit/>
          </a:bodyPr>
          <a:lstStyle/>
          <a:p>
            <a:pPr algn="ctr"/>
            <a:r>
              <a:rPr lang="en-US" sz="3200" b="1" dirty="0">
                <a:solidFill>
                  <a:srgbClr val="95B5F2"/>
                </a:solidFill>
              </a:rPr>
              <a:t>X</a:t>
            </a:r>
            <a:endParaRPr lang="en-US" b="1" dirty="0">
              <a:solidFill>
                <a:srgbClr val="95B5F2"/>
              </a:solidFill>
            </a:endParaRPr>
          </a:p>
        </p:txBody>
      </p:sp>
      <p:sp>
        <p:nvSpPr>
          <p:cNvPr id="7" name="TextBox 6">
            <a:extLst>
              <a:ext uri="{FF2B5EF4-FFF2-40B4-BE49-F238E27FC236}">
                <a16:creationId xmlns:a16="http://schemas.microsoft.com/office/drawing/2014/main" id="{960506EE-2945-D255-326B-DB404FA87F12}"/>
              </a:ext>
            </a:extLst>
          </p:cNvPr>
          <p:cNvSpPr txBox="1"/>
          <p:nvPr/>
        </p:nvSpPr>
        <p:spPr>
          <a:xfrm>
            <a:off x="829762" y="2970824"/>
            <a:ext cx="201095" cy="584775"/>
          </a:xfrm>
          <a:prstGeom prst="rect">
            <a:avLst/>
          </a:prstGeom>
          <a:noFill/>
        </p:spPr>
        <p:txBody>
          <a:bodyPr wrap="square" rtlCol="0">
            <a:spAutoFit/>
          </a:bodyPr>
          <a:lstStyle/>
          <a:p>
            <a:pPr algn="ctr"/>
            <a:r>
              <a:rPr lang="en-US" sz="3200" b="1" dirty="0">
                <a:solidFill>
                  <a:srgbClr val="D18383"/>
                </a:solidFill>
              </a:rPr>
              <a:t>Z</a:t>
            </a:r>
          </a:p>
        </p:txBody>
      </p:sp>
    </p:spTree>
    <p:extLst>
      <p:ext uri="{BB962C8B-B14F-4D97-AF65-F5344CB8AC3E}">
        <p14:creationId xmlns:p14="http://schemas.microsoft.com/office/powerpoint/2010/main" val="1558867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9324F-6419-8D1C-63F5-8BC59A4240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E215D5-C5EA-B4A7-039C-F7B289659C16}"/>
              </a:ext>
            </a:extLst>
          </p:cNvPr>
          <p:cNvSpPr>
            <a:spLocks noGrp="1"/>
          </p:cNvSpPr>
          <p:nvPr>
            <p:ph type="title"/>
          </p:nvPr>
        </p:nvSpPr>
        <p:spPr/>
        <p:txBody>
          <a:bodyPr/>
          <a:lstStyle/>
          <a:p>
            <a:r>
              <a:rPr lang="en-US" dirty="0"/>
              <a:t>(1) Elongated Compass Codes</a:t>
            </a:r>
          </a:p>
        </p:txBody>
      </p:sp>
      <p:sp>
        <p:nvSpPr>
          <p:cNvPr id="6" name="TextBox 5">
            <a:extLst>
              <a:ext uri="{FF2B5EF4-FFF2-40B4-BE49-F238E27FC236}">
                <a16:creationId xmlns:a16="http://schemas.microsoft.com/office/drawing/2014/main" id="{E52134C3-9F1A-B79E-F837-58601AF16E6B}"/>
              </a:ext>
            </a:extLst>
          </p:cNvPr>
          <p:cNvSpPr txBox="1"/>
          <p:nvPr/>
        </p:nvSpPr>
        <p:spPr>
          <a:xfrm>
            <a:off x="11009244" y="2104486"/>
            <a:ext cx="371061" cy="584775"/>
          </a:xfrm>
          <a:prstGeom prst="rect">
            <a:avLst/>
          </a:prstGeom>
          <a:noFill/>
        </p:spPr>
        <p:txBody>
          <a:bodyPr wrap="square" rtlCol="0">
            <a:spAutoFit/>
          </a:bodyPr>
          <a:lstStyle/>
          <a:p>
            <a:pPr algn="ctr"/>
            <a:r>
              <a:rPr lang="en-US" sz="3200" b="1" dirty="0">
                <a:solidFill>
                  <a:srgbClr val="95B5F2"/>
                </a:solidFill>
              </a:rPr>
              <a:t>X</a:t>
            </a:r>
            <a:endParaRPr lang="en-US" b="1" dirty="0">
              <a:solidFill>
                <a:srgbClr val="95B5F2"/>
              </a:solidFill>
            </a:endParaRPr>
          </a:p>
        </p:txBody>
      </p:sp>
      <p:sp>
        <p:nvSpPr>
          <p:cNvPr id="7" name="TextBox 6">
            <a:extLst>
              <a:ext uri="{FF2B5EF4-FFF2-40B4-BE49-F238E27FC236}">
                <a16:creationId xmlns:a16="http://schemas.microsoft.com/office/drawing/2014/main" id="{3EED5F0F-3CC8-8348-385D-6A5BAD981F60}"/>
              </a:ext>
            </a:extLst>
          </p:cNvPr>
          <p:cNvSpPr txBox="1"/>
          <p:nvPr/>
        </p:nvSpPr>
        <p:spPr>
          <a:xfrm>
            <a:off x="11098697" y="2989925"/>
            <a:ext cx="201095" cy="584775"/>
          </a:xfrm>
          <a:prstGeom prst="rect">
            <a:avLst/>
          </a:prstGeom>
          <a:noFill/>
        </p:spPr>
        <p:txBody>
          <a:bodyPr wrap="square" rtlCol="0">
            <a:spAutoFit/>
          </a:bodyPr>
          <a:lstStyle/>
          <a:p>
            <a:pPr algn="ctr"/>
            <a:r>
              <a:rPr lang="en-US" sz="3200" b="1" dirty="0">
                <a:solidFill>
                  <a:srgbClr val="D18383"/>
                </a:solidFill>
              </a:rPr>
              <a:t>Z</a:t>
            </a:r>
          </a:p>
        </p:txBody>
      </p:sp>
      <p:pic>
        <p:nvPicPr>
          <p:cNvPr id="9" name="Picture 2">
            <a:extLst>
              <a:ext uri="{FF2B5EF4-FFF2-40B4-BE49-F238E27FC236}">
                <a16:creationId xmlns:a16="http://schemas.microsoft.com/office/drawing/2014/main" id="{F91E8D94-845B-63E2-EDAB-EBD86CCB29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8021"/>
          <a:stretch/>
        </p:blipFill>
        <p:spPr bwMode="auto">
          <a:xfrm>
            <a:off x="667078" y="2195169"/>
            <a:ext cx="2532206" cy="2759062"/>
          </a:xfrm>
          <a:prstGeom prst="rect">
            <a:avLst/>
          </a:prstGeom>
          <a:noFill/>
          <a:extLst>
            <a:ext uri="{909E8E84-426E-40DD-AFC4-6F175D3DCCD1}">
              <a14:hiddenFill xmlns:a14="http://schemas.microsoft.com/office/drawing/2010/main">
                <a:solidFill>
                  <a:srgbClr val="FFFFFF"/>
                </a:solidFill>
              </a14:hiddenFill>
            </a:ext>
          </a:extLst>
        </p:spPr>
      </p:pic>
      <p:pic>
        <p:nvPicPr>
          <p:cNvPr id="13" name="Content Placeholder 3">
            <a:extLst>
              <a:ext uri="{FF2B5EF4-FFF2-40B4-BE49-F238E27FC236}">
                <a16:creationId xmlns:a16="http://schemas.microsoft.com/office/drawing/2014/main" id="{BDFD4F56-BFB3-D0E7-0E9D-107140FEE6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73584" y="1690688"/>
            <a:ext cx="4351338" cy="4351338"/>
          </a:xfrm>
          <a:prstGeom prst="rect">
            <a:avLst/>
          </a:prstGeom>
        </p:spPr>
      </p:pic>
      <mc:AlternateContent xmlns:mc="http://schemas.openxmlformats.org/markup-compatibility/2006" xmlns:a14="http://schemas.microsoft.com/office/drawing/2010/main">
        <mc:Choice Requires="a14">
          <p:sp>
            <p:nvSpPr>
              <p:cNvPr id="14" name="Content Placeholder 9">
                <a:extLst>
                  <a:ext uri="{FF2B5EF4-FFF2-40B4-BE49-F238E27FC236}">
                    <a16:creationId xmlns:a16="http://schemas.microsoft.com/office/drawing/2014/main" id="{D66219D4-6F6B-3658-96B2-26AB3D07E588}"/>
                  </a:ext>
                </a:extLst>
              </p:cNvPr>
              <p:cNvSpPr txBox="1">
                <a:spLocks/>
              </p:cNvSpPr>
              <p:nvPr/>
            </p:nvSpPr>
            <p:spPr>
              <a:xfrm>
                <a:off x="6811617" y="5552659"/>
                <a:ext cx="4542183" cy="6640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𝑑</m:t>
                      </m:r>
                      <m:r>
                        <a:rPr lang="en-US" sz="2400" b="0" i="1" smtClean="0">
                          <a:latin typeface="Cambria Math" panose="02040503050406030204" pitchFamily="18" charset="0"/>
                          <a:ea typeface="Cambria Math" panose="02040503050406030204" pitchFamily="18" charset="0"/>
                        </a:rPr>
                        <m:t>=7, ℓ=4</m:t>
                      </m:r>
                    </m:oMath>
                  </m:oMathPara>
                </a14:m>
                <a:endParaRPr lang="en-US" sz="2400" dirty="0">
                  <a:ea typeface="Cambria Math" panose="02040503050406030204" pitchFamily="18" charset="0"/>
                </a:endParaRPr>
              </a:p>
              <a:p>
                <a:pPr marL="0" indent="0" algn="ctr">
                  <a:buFont typeface="Arial" panose="020B0604020202020204" pitchFamily="34" charset="0"/>
                  <a:buNone/>
                </a:pPr>
                <a:endParaRPr lang="en-US" sz="2400" dirty="0"/>
              </a:p>
            </p:txBody>
          </p:sp>
        </mc:Choice>
        <mc:Fallback xmlns="">
          <p:sp>
            <p:nvSpPr>
              <p:cNvPr id="14" name="Content Placeholder 9">
                <a:extLst>
                  <a:ext uri="{FF2B5EF4-FFF2-40B4-BE49-F238E27FC236}">
                    <a16:creationId xmlns:a16="http://schemas.microsoft.com/office/drawing/2014/main" id="{D66219D4-6F6B-3658-96B2-26AB3D07E588}"/>
                  </a:ext>
                </a:extLst>
              </p:cNvPr>
              <p:cNvSpPr txBox="1">
                <a:spLocks noRot="1" noChangeAspect="1" noMove="1" noResize="1" noEditPoints="1" noAdjustHandles="1" noChangeArrowheads="1" noChangeShapeType="1" noTextEdit="1"/>
              </p:cNvSpPr>
              <p:nvPr/>
            </p:nvSpPr>
            <p:spPr>
              <a:xfrm>
                <a:off x="6811617" y="5552659"/>
                <a:ext cx="4542183" cy="664059"/>
              </a:xfrm>
              <a:prstGeom prst="rect">
                <a:avLst/>
              </a:prstGeom>
              <a:blipFill>
                <a:blip r:embed="rId6"/>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D1DC8A09-7283-3920-1366-358B7528D304}"/>
              </a:ext>
            </a:extLst>
          </p:cNvPr>
          <p:cNvSpPr txBox="1"/>
          <p:nvPr/>
        </p:nvSpPr>
        <p:spPr>
          <a:xfrm>
            <a:off x="3778928" y="6216718"/>
            <a:ext cx="6065378" cy="369332"/>
          </a:xfrm>
          <a:prstGeom prst="rect">
            <a:avLst/>
          </a:prstGeom>
          <a:noFill/>
        </p:spPr>
        <p:txBody>
          <a:bodyPr wrap="none" rtlCol="0">
            <a:spAutoFit/>
          </a:bodyPr>
          <a:lstStyle/>
          <a:p>
            <a:r>
              <a:rPr lang="en-US" dirty="0"/>
              <a:t>M. Li, D. Miller, M. Newman, et al. Phys Rev X </a:t>
            </a:r>
            <a:r>
              <a:rPr lang="en-US" b="1" dirty="0"/>
              <a:t>9, </a:t>
            </a:r>
            <a:r>
              <a:rPr lang="en-US" dirty="0"/>
              <a:t>021041 (2019)</a:t>
            </a:r>
          </a:p>
        </p:txBody>
      </p:sp>
    </p:spTree>
    <p:extLst>
      <p:ext uri="{BB962C8B-B14F-4D97-AF65-F5344CB8AC3E}">
        <p14:creationId xmlns:p14="http://schemas.microsoft.com/office/powerpoint/2010/main" val="262972206"/>
      </p:ext>
    </p:extLst>
  </p:cSld>
  <p:clrMapOvr>
    <a:masterClrMapping/>
  </p:clrMapOvr>
</p:sld>
</file>

<file path=ppt/theme/theme1.xml><?xml version="1.0" encoding="utf-8"?>
<a:theme xmlns:a="http://schemas.openxmlformats.org/drawingml/2006/main" name="Office Theme">
  <a:themeElements>
    <a:clrScheme name="Duke Light">
      <a:dk1>
        <a:srgbClr val="001A57"/>
      </a:dk1>
      <a:lt1>
        <a:srgbClr val="FFFFFF"/>
      </a:lt1>
      <a:dk2>
        <a:srgbClr val="666666"/>
      </a:dk2>
      <a:lt2>
        <a:srgbClr val="E2E6ED"/>
      </a:lt2>
      <a:accent1>
        <a:srgbClr val="005587"/>
      </a:accent1>
      <a:accent2>
        <a:srgbClr val="0577B1"/>
      </a:accent2>
      <a:accent3>
        <a:srgbClr val="FFD960"/>
      </a:accent3>
      <a:accent4>
        <a:srgbClr val="C84E00"/>
      </a:accent4>
      <a:accent5>
        <a:srgbClr val="993399"/>
      </a:accent5>
      <a:accent6>
        <a:srgbClr val="339898"/>
      </a:accent6>
      <a:hlink>
        <a:srgbClr val="E89923"/>
      </a:hlink>
      <a:folHlink>
        <a:srgbClr val="E89923"/>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8" id="{40AA2A69-EF40-6449-91D2-6C5B82E9217C}" vid="{D8F53F63-1E35-244C-A65D-F096772153A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9327</TotalTime>
  <Words>4569</Words>
  <Application>Microsoft Macintosh PowerPoint</Application>
  <PresentationFormat>Widescreen</PresentationFormat>
  <Paragraphs>333</Paragraphs>
  <Slides>30</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-apple-system</vt:lpstr>
      <vt:lpstr>Aptos</vt:lpstr>
      <vt:lpstr>Arial</vt:lpstr>
      <vt:lpstr>Calibri</vt:lpstr>
      <vt:lpstr>Calibri Light</vt:lpstr>
      <vt:lpstr>Cambria Math</vt:lpstr>
      <vt:lpstr>Office Theme</vt:lpstr>
      <vt:lpstr>Correlated Decoding on Elongated Compass Codes</vt:lpstr>
      <vt:lpstr>Bias Noise is Common</vt:lpstr>
      <vt:lpstr>Biased Noise Model</vt:lpstr>
      <vt:lpstr>Codes that Perform Well at High Bias</vt:lpstr>
      <vt:lpstr>Codes that Perform Well at High Bias</vt:lpstr>
      <vt:lpstr>(1) Elongated Compass Codes</vt:lpstr>
      <vt:lpstr>(1) Elongated Compass Codes</vt:lpstr>
      <vt:lpstr>(1) Elongated Compass Codes</vt:lpstr>
      <vt:lpstr>(1) Elongated Compass Codes</vt:lpstr>
      <vt:lpstr>(1) Elongated Compass Codes</vt:lpstr>
      <vt:lpstr>(1) Elongated Compass Codes</vt:lpstr>
      <vt:lpstr>Decoders for high bias</vt:lpstr>
      <vt:lpstr>(2) Correlated Decoding</vt:lpstr>
      <vt:lpstr>(2) Correlated Decoding</vt:lpstr>
      <vt:lpstr>(2) Correlated Decoding</vt:lpstr>
      <vt:lpstr>(2) Correlated Decoding</vt:lpstr>
      <vt:lpstr>(2) Correlated Decoding</vt:lpstr>
      <vt:lpstr>Compass code, code capacity … we have a few interesting preliminary results</vt:lpstr>
      <vt:lpstr>MWPM             </vt:lpstr>
      <vt:lpstr>Correlated Decoding (X then Z errors)</vt:lpstr>
      <vt:lpstr>What if we swapped the order of decoding?</vt:lpstr>
      <vt:lpstr>PowerPoint Presentation</vt:lpstr>
      <vt:lpstr>Correlated Decoding (Z then X)  </vt:lpstr>
      <vt:lpstr>PowerPoint Presentation</vt:lpstr>
      <vt:lpstr>Correlated Decoding (Z then X)  </vt:lpstr>
      <vt:lpstr>New η_opt for each ℓ with correlated decoding?</vt:lpstr>
      <vt:lpstr>Key Takeaways…</vt:lpstr>
      <vt:lpstr>PowerPoint Presentation</vt:lpstr>
      <vt:lpstr>Adding Clifford deformations – the XZZX surface code</vt:lpstr>
      <vt:lpstr>Adding clifford deformations – the XZZX surface code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Arianna Meinking</dc:creator>
  <cp:lastModifiedBy>Arianna Meinking</cp:lastModifiedBy>
  <cp:revision>127</cp:revision>
  <cp:lastPrinted>2025-03-20T05:02:12Z</cp:lastPrinted>
  <dcterms:created xsi:type="dcterms:W3CDTF">2024-11-19T02:42:34Z</dcterms:created>
  <dcterms:modified xsi:type="dcterms:W3CDTF">2025-03-20T14:52:38Z</dcterms:modified>
</cp:coreProperties>
</file>